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tiff" ContentType="image/tiff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9"/>
  </p:notesMasterIdLst>
  <p:sldIdLst>
    <p:sldId id="270" r:id="rId2"/>
    <p:sldId id="256" r:id="rId3"/>
    <p:sldId id="307" r:id="rId4"/>
    <p:sldId id="274" r:id="rId5"/>
    <p:sldId id="334" r:id="rId6"/>
    <p:sldId id="271" r:id="rId7"/>
    <p:sldId id="273" r:id="rId8"/>
    <p:sldId id="269" r:id="rId9"/>
    <p:sldId id="308" r:id="rId10"/>
    <p:sldId id="309" r:id="rId11"/>
    <p:sldId id="278" r:id="rId12"/>
    <p:sldId id="311" r:id="rId13"/>
    <p:sldId id="312" r:id="rId14"/>
    <p:sldId id="313" r:id="rId15"/>
    <p:sldId id="314" r:id="rId16"/>
    <p:sldId id="316" r:id="rId17"/>
    <p:sldId id="315" r:id="rId18"/>
    <p:sldId id="335" r:id="rId19"/>
    <p:sldId id="336" r:id="rId20"/>
    <p:sldId id="317" r:id="rId21"/>
    <p:sldId id="318" r:id="rId22"/>
    <p:sldId id="319" r:id="rId23"/>
    <p:sldId id="321" r:id="rId24"/>
    <p:sldId id="322" r:id="rId25"/>
    <p:sldId id="323" r:id="rId26"/>
    <p:sldId id="337" r:id="rId27"/>
    <p:sldId id="324" r:id="rId28"/>
    <p:sldId id="329" r:id="rId29"/>
    <p:sldId id="325" r:id="rId30"/>
    <p:sldId id="326" r:id="rId31"/>
    <p:sldId id="338" r:id="rId32"/>
    <p:sldId id="328" r:id="rId33"/>
    <p:sldId id="330" r:id="rId34"/>
    <p:sldId id="302" r:id="rId35"/>
    <p:sldId id="331" r:id="rId36"/>
    <p:sldId id="332" r:id="rId37"/>
    <p:sldId id="327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5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40" autoAdjust="0"/>
    <p:restoredTop sz="94046" autoAdjust="0"/>
  </p:normalViewPr>
  <p:slideViewPr>
    <p:cSldViewPr>
      <p:cViewPr>
        <p:scale>
          <a:sx n="80" d="100"/>
          <a:sy n="80" d="100"/>
        </p:scale>
        <p:origin x="-636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C6A477-FA0C-4C78-A32C-79DFCB83329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83DC76-E2EC-43A3-AD87-CBAE17A8DE4F}" type="pres">
      <dgm:prSet presAssocID="{0FC6A477-FA0C-4C78-A32C-79DFCB83329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4EF134FA-0782-4A97-B62C-64DE58A45C9E}" type="presOf" srcId="{0FC6A477-FA0C-4C78-A32C-79DFCB83329E}" destId="{3A83DC76-E2EC-43A3-AD87-CBAE17A8DE4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D36DE6-F9A8-413D-8FDA-03A9606915A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AE57FB-FF2D-4F84-9FFD-CDC2639C9BDC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algn="ctr" rtl="0">
            <a:spcAft>
              <a:spcPts val="0"/>
            </a:spcAft>
          </a:pPr>
          <a:r>
            <a:rPr lang="ru-RU" sz="2400" b="1" dirty="0" smtClean="0"/>
            <a:t>Шмидов Илья Юрьевич, Кондрат Надежда Михайловна</a:t>
          </a:r>
        </a:p>
        <a:p>
          <a:pPr algn="ctr" rtl="0">
            <a:spcAft>
              <a:spcPts val="0"/>
            </a:spcAft>
          </a:pPr>
          <a:r>
            <a:rPr lang="ru-RU" sz="2400" b="1" dirty="0" smtClean="0"/>
            <a:t>тел.</a:t>
          </a:r>
          <a:r>
            <a:rPr lang="en-US" sz="2400" b="1" dirty="0" smtClean="0"/>
            <a:t>/</a:t>
          </a:r>
          <a:r>
            <a:rPr lang="ru-RU" sz="2400" b="1" dirty="0" smtClean="0"/>
            <a:t>факс  (17)- </a:t>
          </a:r>
          <a:r>
            <a:rPr lang="en-US" sz="2400" b="1" dirty="0" smtClean="0"/>
            <a:t>263</a:t>
          </a:r>
          <a:r>
            <a:rPr lang="ru-RU" sz="2400" b="1" dirty="0" smtClean="0"/>
            <a:t>-9</a:t>
          </a:r>
          <a:r>
            <a:rPr lang="en-US" sz="2400" b="1" dirty="0" smtClean="0"/>
            <a:t>6</a:t>
          </a:r>
          <a:r>
            <a:rPr lang="ru-RU" sz="2400" b="1" dirty="0" smtClean="0"/>
            <a:t>-</a:t>
          </a:r>
          <a:r>
            <a:rPr lang="en-US" sz="2400" b="1" dirty="0" smtClean="0"/>
            <a:t>3</a:t>
          </a:r>
          <a:r>
            <a:rPr lang="ru-RU" sz="2400" b="1" dirty="0" smtClean="0"/>
            <a:t>3</a:t>
          </a:r>
          <a:r>
            <a:rPr lang="en-US" sz="2400" b="1" dirty="0" smtClean="0"/>
            <a:t>, 26</a:t>
          </a:r>
          <a:r>
            <a:rPr lang="ru-RU" sz="2400" b="1" dirty="0" smtClean="0"/>
            <a:t>7-07-24 </a:t>
          </a:r>
          <a:br>
            <a:rPr lang="ru-RU" sz="2400" b="1" dirty="0" smtClean="0"/>
          </a:br>
          <a:r>
            <a:rPr lang="en-US" sz="2400" b="1" dirty="0" smtClean="0"/>
            <a:t>E-mail: </a:t>
          </a:r>
          <a:r>
            <a:rPr lang="en-US" sz="2400" b="1" dirty="0" smtClean="0">
              <a:hlinkClick xmlns:r="http://schemas.openxmlformats.org/officeDocument/2006/relationships" r:id=""/>
            </a:rPr>
            <a:t>S4@AGAT.IPTEL.BY</a:t>
          </a:r>
          <a:endParaRPr lang="ru-RU" sz="2400" dirty="0"/>
        </a:p>
      </dgm:t>
    </dgm:pt>
    <dgm:pt modelId="{9F0B805F-9D1B-4825-9D4F-B22D0082D50A}" type="parTrans" cxnId="{B1048CBA-16E6-4781-B762-665991E35E92}">
      <dgm:prSet/>
      <dgm:spPr/>
      <dgm:t>
        <a:bodyPr/>
        <a:lstStyle/>
        <a:p>
          <a:endParaRPr lang="ru-RU"/>
        </a:p>
      </dgm:t>
    </dgm:pt>
    <dgm:pt modelId="{9F8A4D7A-AB63-41DB-8BAD-4AD2DFC0B734}" type="sibTrans" cxnId="{B1048CBA-16E6-4781-B762-665991E35E92}">
      <dgm:prSet/>
      <dgm:spPr/>
      <dgm:t>
        <a:bodyPr/>
        <a:lstStyle/>
        <a:p>
          <a:endParaRPr lang="ru-RU"/>
        </a:p>
      </dgm:t>
    </dgm:pt>
    <dgm:pt modelId="{21B9C3F7-4AD3-40DC-ADD1-8E37C30F96CE}" type="pres">
      <dgm:prSet presAssocID="{0AD36DE6-F9A8-413D-8FDA-03A9606915A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083B20-2914-4E9F-A8D3-6B9121181E38}" type="pres">
      <dgm:prSet presAssocID="{B0AE57FB-FF2D-4F84-9FFD-CDC2639C9BDC}" presName="parentText" presStyleLbl="node1" presStyleIdx="0" presStyleCnt="1" custScaleY="419441" custLinFactY="-58931" custLinFactNeighborX="-144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048CBA-16E6-4781-B762-665991E35E92}" srcId="{0AD36DE6-F9A8-413D-8FDA-03A9606915A6}" destId="{B0AE57FB-FF2D-4F84-9FFD-CDC2639C9BDC}" srcOrd="0" destOrd="0" parTransId="{9F0B805F-9D1B-4825-9D4F-B22D0082D50A}" sibTransId="{9F8A4D7A-AB63-41DB-8BAD-4AD2DFC0B734}"/>
    <dgm:cxn modelId="{15E309F4-5658-46B1-A38A-293D5D4DBC9A}" type="presOf" srcId="{0AD36DE6-F9A8-413D-8FDA-03A9606915A6}" destId="{21B9C3F7-4AD3-40DC-ADD1-8E37C30F96CE}" srcOrd="0" destOrd="0" presId="urn:microsoft.com/office/officeart/2005/8/layout/vList2"/>
    <dgm:cxn modelId="{2EF38A7E-A3E0-417B-A6F0-774A7B9F6842}" type="presOf" srcId="{B0AE57FB-FF2D-4F84-9FFD-CDC2639C9BDC}" destId="{FC083B20-2914-4E9F-A8D3-6B9121181E38}" srcOrd="0" destOrd="0" presId="urn:microsoft.com/office/officeart/2005/8/layout/vList2"/>
    <dgm:cxn modelId="{3D7EDF60-2528-4881-B004-CEE548EFF5BD}" type="presParOf" srcId="{21B9C3F7-4AD3-40DC-ADD1-8E37C30F96CE}" destId="{FC083B20-2914-4E9F-A8D3-6B9121181E3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0EED0B7-DFCD-44E3-9112-F192F1D82FF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A8B22C-8E42-4DC9-9028-CBA795826420}">
      <dgm:prSet custT="1"/>
      <dgm:spPr/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3200" dirty="0" smtClean="0"/>
            <a:t>Файл-шаблон заявки</a:t>
          </a:r>
          <a:r>
            <a:rPr lang="en-US" sz="3200" dirty="0" smtClean="0"/>
            <a:t> </a:t>
          </a:r>
          <a:r>
            <a:rPr lang="ru-RU" sz="3200" dirty="0" smtClean="0"/>
            <a:t>по </a:t>
          </a:r>
          <a:r>
            <a:rPr lang="ru-RU" sz="3200" dirty="0" smtClean="0">
              <a:hlinkClick xmlns:r="http://schemas.openxmlformats.org/officeDocument/2006/relationships" r:id="rId1" action="ppaction://hlinksldjump"/>
            </a:rPr>
            <a:t>ВТС</a:t>
          </a:r>
          <a:r>
            <a:rPr lang="ru-RU" sz="3200" dirty="0" smtClean="0"/>
            <a:t> </a:t>
          </a:r>
          <a:r>
            <a:rPr lang="ru-RU" sz="3200" dirty="0" smtClean="0">
              <a:hlinkClick xmlns:r="http://schemas.openxmlformats.org/officeDocument/2006/relationships" r:id="rId1" action="ppaction://hlinksldjump"/>
            </a:rPr>
            <a:t>РБ</a:t>
          </a:r>
          <a:r>
            <a:rPr lang="ru-RU" sz="3200" dirty="0" smtClean="0"/>
            <a:t> с </a:t>
          </a:r>
          <a:r>
            <a:rPr lang="ru-RU" sz="3200" dirty="0" smtClean="0">
              <a:hlinkClick xmlns:r="http://schemas.openxmlformats.org/officeDocument/2006/relationships" r:id="rId1" action="ppaction://hlinksldjump"/>
            </a:rPr>
            <a:t>РФ</a:t>
          </a:r>
          <a:endParaRPr lang="ru-RU" sz="3200" dirty="0"/>
        </a:p>
      </dgm:t>
    </dgm:pt>
    <dgm:pt modelId="{DB32E046-1442-4CF8-8324-BB9EF57920DC}" type="parTrans" cxnId="{31FB66EF-B6C1-4E7A-8987-E50C8650828B}">
      <dgm:prSet/>
      <dgm:spPr/>
      <dgm:t>
        <a:bodyPr/>
        <a:lstStyle/>
        <a:p>
          <a:endParaRPr lang="ru-RU"/>
        </a:p>
      </dgm:t>
    </dgm:pt>
    <dgm:pt modelId="{948C673E-E0E5-41EF-A41A-D18A281438F7}" type="sibTrans" cxnId="{31FB66EF-B6C1-4E7A-8987-E50C8650828B}">
      <dgm:prSet/>
      <dgm:spPr/>
      <dgm:t>
        <a:bodyPr/>
        <a:lstStyle/>
        <a:p>
          <a:endParaRPr lang="ru-RU"/>
        </a:p>
      </dgm:t>
    </dgm:pt>
    <dgm:pt modelId="{AE97DFC9-6A0E-4E0A-AEC4-DEE62A9473DB}">
      <dgm:prSet custT="1"/>
      <dgm:spPr/>
      <dgm:t>
        <a:bodyPr/>
        <a:lstStyle/>
        <a:p>
          <a:pPr algn="just" rtl="0"/>
          <a:r>
            <a:rPr lang="ru-RU" sz="2800" dirty="0" smtClean="0"/>
            <a:t>представляет собой </a:t>
          </a:r>
          <a:r>
            <a:rPr lang="en-US" sz="2800" dirty="0" err="1" smtClean="0"/>
            <a:t>xsn</a:t>
          </a:r>
          <a:r>
            <a:rPr lang="en-US" sz="2800" dirty="0" smtClean="0"/>
            <a:t>-</a:t>
          </a:r>
          <a:r>
            <a:rPr lang="ru-RU" sz="2800" dirty="0" smtClean="0"/>
            <a:t>файл в структуре </a:t>
          </a:r>
          <a:br>
            <a:rPr lang="ru-RU" sz="2800" dirty="0" smtClean="0"/>
          </a:br>
          <a:r>
            <a:rPr lang="en-US" sz="2800" dirty="0" smtClean="0"/>
            <a:t>MS InfoPath 2007</a:t>
          </a:r>
          <a:r>
            <a:rPr lang="ru-RU" sz="2800" dirty="0" smtClean="0"/>
            <a:t>;</a:t>
          </a:r>
          <a:endParaRPr lang="ru-RU" sz="2800" dirty="0"/>
        </a:p>
      </dgm:t>
    </dgm:pt>
    <dgm:pt modelId="{A21939A5-40D4-421A-B298-7772D0C888F2}" type="parTrans" cxnId="{60A13B7A-50E2-413C-B4E5-DFB20E8FA513}">
      <dgm:prSet/>
      <dgm:spPr/>
      <dgm:t>
        <a:bodyPr/>
        <a:lstStyle/>
        <a:p>
          <a:endParaRPr lang="ru-RU"/>
        </a:p>
      </dgm:t>
    </dgm:pt>
    <dgm:pt modelId="{BDC8227A-D3A4-4A84-885D-66B6B060C307}" type="sibTrans" cxnId="{60A13B7A-50E2-413C-B4E5-DFB20E8FA513}">
      <dgm:prSet/>
      <dgm:spPr/>
      <dgm:t>
        <a:bodyPr/>
        <a:lstStyle/>
        <a:p>
          <a:endParaRPr lang="ru-RU"/>
        </a:p>
      </dgm:t>
    </dgm:pt>
    <dgm:pt modelId="{335336BE-FA7B-4564-9251-8DEAC6F1CD38}">
      <dgm:prSet custT="1"/>
      <dgm:spPr/>
      <dgm:t>
        <a:bodyPr/>
        <a:lstStyle/>
        <a:p>
          <a:pPr algn="just" rtl="0"/>
          <a:r>
            <a:rPr lang="ru-RU" sz="2800" dirty="0" smtClean="0"/>
            <a:t>требует наличия на </a:t>
          </a:r>
          <a:r>
            <a:rPr lang="ru-RU" sz="2800" dirty="0" smtClean="0">
              <a:hlinkClick xmlns:r="http://schemas.openxmlformats.org/officeDocument/2006/relationships" r:id="rId1" action="ppaction://hlinksldjump"/>
            </a:rPr>
            <a:t>ПК</a:t>
          </a:r>
          <a:r>
            <a:rPr lang="ru-RU" sz="2800" dirty="0" smtClean="0"/>
            <a:t> </a:t>
          </a:r>
          <a:r>
            <a:rPr lang="en-US" sz="2800" dirty="0" smtClean="0"/>
            <a:t>MS InfoPath </a:t>
          </a:r>
          <a:r>
            <a:rPr lang="ru-RU" sz="2800" dirty="0" smtClean="0"/>
            <a:t>из состава </a:t>
          </a:r>
          <a:br>
            <a:rPr lang="ru-RU" sz="2800" dirty="0" smtClean="0"/>
          </a:br>
          <a:r>
            <a:rPr lang="en-US" sz="2800" dirty="0" smtClean="0"/>
            <a:t>MS Office 2007 </a:t>
          </a:r>
          <a:r>
            <a:rPr lang="ru-RU" sz="2800" dirty="0" smtClean="0"/>
            <a:t>либо </a:t>
          </a:r>
          <a:r>
            <a:rPr lang="en-US" sz="2800" dirty="0" smtClean="0"/>
            <a:t>MS Office 2010;</a:t>
          </a:r>
          <a:endParaRPr lang="en-US" sz="2800" dirty="0"/>
        </a:p>
      </dgm:t>
    </dgm:pt>
    <dgm:pt modelId="{3081B228-D129-4F96-9F7B-47FFA5A6B5E1}" type="parTrans" cxnId="{C56D601A-BD01-4EE8-9385-6C24D7BB5C08}">
      <dgm:prSet/>
      <dgm:spPr/>
      <dgm:t>
        <a:bodyPr/>
        <a:lstStyle/>
        <a:p>
          <a:endParaRPr lang="ru-RU"/>
        </a:p>
      </dgm:t>
    </dgm:pt>
    <dgm:pt modelId="{E0FF51ED-D70E-4AFE-8947-0AB910D3D18D}" type="sibTrans" cxnId="{C56D601A-BD01-4EE8-9385-6C24D7BB5C08}">
      <dgm:prSet/>
      <dgm:spPr/>
      <dgm:t>
        <a:bodyPr/>
        <a:lstStyle/>
        <a:p>
          <a:endParaRPr lang="ru-RU"/>
        </a:p>
      </dgm:t>
    </dgm:pt>
    <dgm:pt modelId="{3F0C82AD-4B40-4B3F-A0BB-E518CA418EAC}">
      <dgm:prSet custT="1"/>
      <dgm:spPr/>
      <dgm:t>
        <a:bodyPr/>
        <a:lstStyle/>
        <a:p>
          <a:pPr algn="just" rtl="0"/>
          <a:r>
            <a:rPr lang="ru-RU" sz="2800" dirty="0" smtClean="0"/>
            <a:t>требует наличия в папке «</a:t>
          </a:r>
          <a:r>
            <a:rPr lang="en-US" sz="2800" dirty="0" smtClean="0"/>
            <a:t>D:\GVPK</a:t>
          </a:r>
          <a:r>
            <a:rPr lang="ru-RU" sz="2800" dirty="0" smtClean="0"/>
            <a:t>» файла </a:t>
          </a:r>
          <a:r>
            <a:rPr lang="en-US" sz="2800" b="1" dirty="0" smtClean="0"/>
            <a:t>organization.xml</a:t>
          </a:r>
          <a:r>
            <a:rPr lang="ru-RU" sz="2800" b="1" dirty="0" smtClean="0"/>
            <a:t>,</a:t>
          </a:r>
          <a:r>
            <a:rPr lang="ru-RU" sz="2800" dirty="0" smtClean="0"/>
            <a:t> содержащего базу данных организаций-поставщиков, а также данные собственной организации-заявителя (кроме органов </a:t>
          </a:r>
          <a:r>
            <a:rPr lang="ru-RU" sz="2800" dirty="0" err="1" smtClean="0"/>
            <a:t>госуправления</a:t>
          </a:r>
          <a:r>
            <a:rPr lang="ru-RU" sz="2800" dirty="0" smtClean="0"/>
            <a:t>).</a:t>
          </a:r>
          <a:endParaRPr lang="ru-RU" sz="2800" dirty="0"/>
        </a:p>
      </dgm:t>
    </dgm:pt>
    <dgm:pt modelId="{D3525796-FC87-4D84-B772-B4AD05EE6B16}" type="parTrans" cxnId="{A90FF635-B6B0-43E8-BCB7-E298C7F3D210}">
      <dgm:prSet/>
      <dgm:spPr/>
      <dgm:t>
        <a:bodyPr/>
        <a:lstStyle/>
        <a:p>
          <a:endParaRPr lang="ru-RU"/>
        </a:p>
      </dgm:t>
    </dgm:pt>
    <dgm:pt modelId="{35549A1F-1449-4DB7-B381-FFEB9C6C8B78}" type="sibTrans" cxnId="{A90FF635-B6B0-43E8-BCB7-E298C7F3D210}">
      <dgm:prSet/>
      <dgm:spPr/>
      <dgm:t>
        <a:bodyPr/>
        <a:lstStyle/>
        <a:p>
          <a:endParaRPr lang="ru-RU"/>
        </a:p>
      </dgm:t>
    </dgm:pt>
    <dgm:pt modelId="{C3E036F5-7AC8-442F-9E8D-A18D7EC9BC62}" type="pres">
      <dgm:prSet presAssocID="{C0EED0B7-DFCD-44E3-9112-F192F1D82FF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6A140F1-AF39-49C8-A4F8-BE9D99D74CBB}" type="pres">
      <dgm:prSet presAssocID="{A8A8B22C-8E42-4DC9-9028-CBA795826420}" presName="parentText" presStyleLbl="node1" presStyleIdx="0" presStyleCnt="1" custScaleY="2387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951071-E894-439A-A646-01C4E233F307}" type="pres">
      <dgm:prSet presAssocID="{A8A8B22C-8E42-4DC9-9028-CBA795826420}" presName="childText" presStyleLbl="revTx" presStyleIdx="0" presStyleCnt="1" custScaleY="2517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DD77B7-5313-4B04-8F50-2AECCE34C975}" type="presOf" srcId="{A8A8B22C-8E42-4DC9-9028-CBA795826420}" destId="{76A140F1-AF39-49C8-A4F8-BE9D99D74CBB}" srcOrd="0" destOrd="0" presId="urn:microsoft.com/office/officeart/2005/8/layout/vList2"/>
    <dgm:cxn modelId="{AFE0293E-4E81-448C-9353-18FD2226B909}" type="presOf" srcId="{3F0C82AD-4B40-4B3F-A0BB-E518CA418EAC}" destId="{56951071-E894-439A-A646-01C4E233F307}" srcOrd="0" destOrd="2" presId="urn:microsoft.com/office/officeart/2005/8/layout/vList2"/>
    <dgm:cxn modelId="{72D35201-1D75-418C-A7FE-E32699A331B6}" type="presOf" srcId="{AE97DFC9-6A0E-4E0A-AEC4-DEE62A9473DB}" destId="{56951071-E894-439A-A646-01C4E233F307}" srcOrd="0" destOrd="0" presId="urn:microsoft.com/office/officeart/2005/8/layout/vList2"/>
    <dgm:cxn modelId="{62CE59D0-C4C2-4A3F-8DCF-4DB09DD33A82}" type="presOf" srcId="{335336BE-FA7B-4564-9251-8DEAC6F1CD38}" destId="{56951071-E894-439A-A646-01C4E233F307}" srcOrd="0" destOrd="1" presId="urn:microsoft.com/office/officeart/2005/8/layout/vList2"/>
    <dgm:cxn modelId="{31FB66EF-B6C1-4E7A-8987-E50C8650828B}" srcId="{C0EED0B7-DFCD-44E3-9112-F192F1D82FF7}" destId="{A8A8B22C-8E42-4DC9-9028-CBA795826420}" srcOrd="0" destOrd="0" parTransId="{DB32E046-1442-4CF8-8324-BB9EF57920DC}" sibTransId="{948C673E-E0E5-41EF-A41A-D18A281438F7}"/>
    <dgm:cxn modelId="{C56D601A-BD01-4EE8-9385-6C24D7BB5C08}" srcId="{A8A8B22C-8E42-4DC9-9028-CBA795826420}" destId="{335336BE-FA7B-4564-9251-8DEAC6F1CD38}" srcOrd="1" destOrd="0" parTransId="{3081B228-D129-4F96-9F7B-47FFA5A6B5E1}" sibTransId="{E0FF51ED-D70E-4AFE-8947-0AB910D3D18D}"/>
    <dgm:cxn modelId="{A90FF635-B6B0-43E8-BCB7-E298C7F3D210}" srcId="{A8A8B22C-8E42-4DC9-9028-CBA795826420}" destId="{3F0C82AD-4B40-4B3F-A0BB-E518CA418EAC}" srcOrd="2" destOrd="0" parTransId="{D3525796-FC87-4D84-B772-B4AD05EE6B16}" sibTransId="{35549A1F-1449-4DB7-B381-FFEB9C6C8B78}"/>
    <dgm:cxn modelId="{60A13B7A-50E2-413C-B4E5-DFB20E8FA513}" srcId="{A8A8B22C-8E42-4DC9-9028-CBA795826420}" destId="{AE97DFC9-6A0E-4E0A-AEC4-DEE62A9473DB}" srcOrd="0" destOrd="0" parTransId="{A21939A5-40D4-421A-B298-7772D0C888F2}" sibTransId="{BDC8227A-D3A4-4A84-885D-66B6B060C307}"/>
    <dgm:cxn modelId="{224D6289-2367-4987-9CA2-AABF60F63B18}" type="presOf" srcId="{C0EED0B7-DFCD-44E3-9112-F192F1D82FF7}" destId="{C3E036F5-7AC8-442F-9E8D-A18D7EC9BC62}" srcOrd="0" destOrd="0" presId="urn:microsoft.com/office/officeart/2005/8/layout/vList2"/>
    <dgm:cxn modelId="{DD40F294-2FDD-42F6-B17E-F6E108D5278A}" type="presParOf" srcId="{C3E036F5-7AC8-442F-9E8D-A18D7EC9BC62}" destId="{76A140F1-AF39-49C8-A4F8-BE9D99D74CBB}" srcOrd="0" destOrd="0" presId="urn:microsoft.com/office/officeart/2005/8/layout/vList2"/>
    <dgm:cxn modelId="{55591224-1B38-46CB-9662-5581674A0478}" type="presParOf" srcId="{C3E036F5-7AC8-442F-9E8D-A18D7EC9BC62}" destId="{56951071-E894-439A-A646-01C4E233F30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9CC08B-A404-4B3B-B70C-CE05D4A9C5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163B2D-A00B-4F1E-9EF9-DFAFFDE780F3}">
      <dgm:prSet/>
      <dgm:spPr/>
      <dgm:t>
        <a:bodyPr/>
        <a:lstStyle/>
        <a:p>
          <a:pPr algn="just" rtl="0"/>
          <a:r>
            <a:rPr lang="ru-RU" dirty="0" smtClean="0"/>
            <a:t>В шаблоне заявки поля по типу заполнения классифицируются следующим образом:</a:t>
          </a:r>
          <a:endParaRPr lang="ru-RU" dirty="0"/>
        </a:p>
      </dgm:t>
    </dgm:pt>
    <dgm:pt modelId="{29CB0992-ED74-462E-883E-B664C986D7F8}" type="parTrans" cxnId="{D9138BD2-54A7-4C53-B4AD-8A218BB5B3A0}">
      <dgm:prSet/>
      <dgm:spPr/>
      <dgm:t>
        <a:bodyPr/>
        <a:lstStyle/>
        <a:p>
          <a:endParaRPr lang="ru-RU"/>
        </a:p>
      </dgm:t>
    </dgm:pt>
    <dgm:pt modelId="{3D015A35-19DD-4864-B5D1-BC88F541964E}" type="sibTrans" cxnId="{D9138BD2-54A7-4C53-B4AD-8A218BB5B3A0}">
      <dgm:prSet/>
      <dgm:spPr/>
      <dgm:t>
        <a:bodyPr/>
        <a:lstStyle/>
        <a:p>
          <a:endParaRPr lang="ru-RU"/>
        </a:p>
      </dgm:t>
    </dgm:pt>
    <dgm:pt modelId="{E83D4226-CC19-4A79-9348-B6554AE54026}">
      <dgm:prSet/>
      <dgm:spPr/>
      <dgm:t>
        <a:bodyPr/>
        <a:lstStyle/>
        <a:p>
          <a:pPr rtl="0"/>
          <a:r>
            <a:rPr lang="ru-RU" dirty="0" smtClean="0"/>
            <a:t>поля для ручного ввода информации;</a:t>
          </a:r>
          <a:endParaRPr lang="ru-RU" dirty="0"/>
        </a:p>
      </dgm:t>
    </dgm:pt>
    <dgm:pt modelId="{42143BEE-97BE-4681-A2BD-DA5034818EA7}" type="parTrans" cxnId="{13EA2B91-E920-4718-B77F-6FB0C6041A7A}">
      <dgm:prSet/>
      <dgm:spPr/>
      <dgm:t>
        <a:bodyPr/>
        <a:lstStyle/>
        <a:p>
          <a:endParaRPr lang="ru-RU"/>
        </a:p>
      </dgm:t>
    </dgm:pt>
    <dgm:pt modelId="{D4CCFE6C-3893-46C4-A67B-423A1B3E84A5}" type="sibTrans" cxnId="{13EA2B91-E920-4718-B77F-6FB0C6041A7A}">
      <dgm:prSet/>
      <dgm:spPr/>
      <dgm:t>
        <a:bodyPr/>
        <a:lstStyle/>
        <a:p>
          <a:endParaRPr lang="ru-RU"/>
        </a:p>
      </dgm:t>
    </dgm:pt>
    <dgm:pt modelId="{FFC66606-85F0-434B-B4C6-DAC46237726D}">
      <dgm:prSet/>
      <dgm:spPr/>
      <dgm:t>
        <a:bodyPr/>
        <a:lstStyle/>
        <a:p>
          <a:pPr rtl="0"/>
          <a:r>
            <a:rPr lang="ru-RU" dirty="0" smtClean="0"/>
            <a:t>поля с возможностью выбора информации из выпадающего списка (классификатора);</a:t>
          </a:r>
          <a:endParaRPr lang="ru-RU" dirty="0"/>
        </a:p>
      </dgm:t>
    </dgm:pt>
    <dgm:pt modelId="{8D7A417D-5124-412D-B291-BE54A2625FFC}" type="parTrans" cxnId="{85C667F8-81FC-45AE-8127-4DEF07DAC07A}">
      <dgm:prSet/>
      <dgm:spPr/>
      <dgm:t>
        <a:bodyPr/>
        <a:lstStyle/>
        <a:p>
          <a:endParaRPr lang="ru-RU"/>
        </a:p>
      </dgm:t>
    </dgm:pt>
    <dgm:pt modelId="{F2E3DE22-B221-4400-8E21-91A0D0704715}" type="sibTrans" cxnId="{85C667F8-81FC-45AE-8127-4DEF07DAC07A}">
      <dgm:prSet/>
      <dgm:spPr/>
      <dgm:t>
        <a:bodyPr/>
        <a:lstStyle/>
        <a:p>
          <a:endParaRPr lang="ru-RU"/>
        </a:p>
      </dgm:t>
    </dgm:pt>
    <dgm:pt modelId="{B338FA01-4FAE-44DF-8455-9893E588E501}">
      <dgm:prSet/>
      <dgm:spPr/>
      <dgm:t>
        <a:bodyPr/>
        <a:lstStyle/>
        <a:p>
          <a:pPr rtl="0"/>
          <a:r>
            <a:rPr lang="ru-RU" dirty="0" smtClean="0"/>
            <a:t>поля отображения данных (не редактируемые).</a:t>
          </a:r>
          <a:endParaRPr lang="ru-RU" dirty="0"/>
        </a:p>
      </dgm:t>
    </dgm:pt>
    <dgm:pt modelId="{775E0EDB-7AA9-40B9-A216-F9887109A417}" type="parTrans" cxnId="{BC8BA8BB-5469-43F4-B3F2-DC9E2C1E4D46}">
      <dgm:prSet/>
      <dgm:spPr/>
      <dgm:t>
        <a:bodyPr/>
        <a:lstStyle/>
        <a:p>
          <a:endParaRPr lang="ru-RU"/>
        </a:p>
      </dgm:t>
    </dgm:pt>
    <dgm:pt modelId="{F2298D96-B23E-460B-83D9-F29079DC26A9}" type="sibTrans" cxnId="{BC8BA8BB-5469-43F4-B3F2-DC9E2C1E4D46}">
      <dgm:prSet/>
      <dgm:spPr/>
      <dgm:t>
        <a:bodyPr/>
        <a:lstStyle/>
        <a:p>
          <a:endParaRPr lang="ru-RU"/>
        </a:p>
      </dgm:t>
    </dgm:pt>
    <dgm:pt modelId="{B14ABF1E-CADF-4DCE-9DCD-2AA080E0BB01}">
      <dgm:prSet/>
      <dgm:spPr/>
      <dgm:t>
        <a:bodyPr/>
        <a:lstStyle/>
        <a:p>
          <a:pPr algn="just" rtl="0"/>
          <a:r>
            <a:rPr lang="ru-RU" dirty="0" smtClean="0"/>
            <a:t>Обязательные для заполнения поля помечены красной звездочкой в верхнем правом углу и/или окрашены в розовый цвет. </a:t>
          </a:r>
          <a:endParaRPr lang="ru-RU" dirty="0"/>
        </a:p>
      </dgm:t>
    </dgm:pt>
    <dgm:pt modelId="{374AE033-26C8-427F-85D7-1FD2B69A5459}" type="parTrans" cxnId="{5D4EE63B-71CC-416B-BE63-635F3989796E}">
      <dgm:prSet/>
      <dgm:spPr/>
      <dgm:t>
        <a:bodyPr/>
        <a:lstStyle/>
        <a:p>
          <a:endParaRPr lang="ru-RU"/>
        </a:p>
      </dgm:t>
    </dgm:pt>
    <dgm:pt modelId="{221137EA-2208-4123-BB7A-3ADAAB8AAA2E}" type="sibTrans" cxnId="{5D4EE63B-71CC-416B-BE63-635F3989796E}">
      <dgm:prSet/>
      <dgm:spPr/>
      <dgm:t>
        <a:bodyPr/>
        <a:lstStyle/>
        <a:p>
          <a:endParaRPr lang="ru-RU"/>
        </a:p>
      </dgm:t>
    </dgm:pt>
    <dgm:pt modelId="{983EDFBB-7BCE-4D02-A361-B86781EBD5B3}">
      <dgm:prSet/>
      <dgm:spPr/>
      <dgm:t>
        <a:bodyPr/>
        <a:lstStyle/>
        <a:p>
          <a:pPr algn="just" rtl="0"/>
          <a:r>
            <a:rPr lang="ru-RU" dirty="0" smtClean="0"/>
            <a:t>При сохранении формы, в которой есть незаполненные обязательные поля (а также другие ошибки заполнения), будет выдано предупреждение.</a:t>
          </a:r>
          <a:endParaRPr lang="ru-RU" dirty="0"/>
        </a:p>
      </dgm:t>
    </dgm:pt>
    <dgm:pt modelId="{BC20B796-B79B-4B12-9556-0945F461C721}" type="parTrans" cxnId="{EFA9CFDA-974A-4BCB-A88F-C693F3626289}">
      <dgm:prSet/>
      <dgm:spPr/>
      <dgm:t>
        <a:bodyPr/>
        <a:lstStyle/>
        <a:p>
          <a:endParaRPr lang="ru-RU"/>
        </a:p>
      </dgm:t>
    </dgm:pt>
    <dgm:pt modelId="{F3D84B70-83D0-4A39-B44F-F70A46BBF2F1}" type="sibTrans" cxnId="{EFA9CFDA-974A-4BCB-A88F-C693F3626289}">
      <dgm:prSet/>
      <dgm:spPr/>
      <dgm:t>
        <a:bodyPr/>
        <a:lstStyle/>
        <a:p>
          <a:endParaRPr lang="ru-RU"/>
        </a:p>
      </dgm:t>
    </dgm:pt>
    <dgm:pt modelId="{76740E97-2962-4C14-941E-43836559A006}" type="pres">
      <dgm:prSet presAssocID="{869CC08B-A404-4B3B-B70C-CE05D4A9C5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A8D7E6-EB8B-4E7F-AE0D-506231215F86}" type="pres">
      <dgm:prSet presAssocID="{C6163B2D-A00B-4F1E-9EF9-DFAFFDE780F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EDC3A2-A346-4842-8EBB-70E8C58060EE}" type="pres">
      <dgm:prSet presAssocID="{C6163B2D-A00B-4F1E-9EF9-DFAFFDE780F3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DB19F8-27E1-4D0A-8FED-FACCC57EE1B7}" type="pres">
      <dgm:prSet presAssocID="{B14ABF1E-CADF-4DCE-9DCD-2AA080E0BB0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058DD6-FAD2-4BE9-B5D8-36FC1931D355}" type="pres">
      <dgm:prSet presAssocID="{221137EA-2208-4123-BB7A-3ADAAB8AAA2E}" presName="spacer" presStyleCnt="0"/>
      <dgm:spPr/>
    </dgm:pt>
    <dgm:pt modelId="{4F37BA3D-74CD-4BA1-A1D6-B0A4FF84C06A}" type="pres">
      <dgm:prSet presAssocID="{983EDFBB-7BCE-4D02-A361-B86781EBD5B3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A4A757-AE6A-4FD3-8A8C-0AF49B2B8918}" type="presOf" srcId="{B338FA01-4FAE-44DF-8455-9893E588E501}" destId="{CCEDC3A2-A346-4842-8EBB-70E8C58060EE}" srcOrd="0" destOrd="2" presId="urn:microsoft.com/office/officeart/2005/8/layout/vList2"/>
    <dgm:cxn modelId="{C772A256-F3FB-47E2-9C70-037E9FD6C41D}" type="presOf" srcId="{B14ABF1E-CADF-4DCE-9DCD-2AA080E0BB01}" destId="{63DB19F8-27E1-4D0A-8FED-FACCC57EE1B7}" srcOrd="0" destOrd="0" presId="urn:microsoft.com/office/officeart/2005/8/layout/vList2"/>
    <dgm:cxn modelId="{BC8BA8BB-5469-43F4-B3F2-DC9E2C1E4D46}" srcId="{C6163B2D-A00B-4F1E-9EF9-DFAFFDE780F3}" destId="{B338FA01-4FAE-44DF-8455-9893E588E501}" srcOrd="2" destOrd="0" parTransId="{775E0EDB-7AA9-40B9-A216-F9887109A417}" sibTransId="{F2298D96-B23E-460B-83D9-F29079DC26A9}"/>
    <dgm:cxn modelId="{EFA9CFDA-974A-4BCB-A88F-C693F3626289}" srcId="{869CC08B-A404-4B3B-B70C-CE05D4A9C508}" destId="{983EDFBB-7BCE-4D02-A361-B86781EBD5B3}" srcOrd="2" destOrd="0" parTransId="{BC20B796-B79B-4B12-9556-0945F461C721}" sibTransId="{F3D84B70-83D0-4A39-B44F-F70A46BBF2F1}"/>
    <dgm:cxn modelId="{5D4EE63B-71CC-416B-BE63-635F3989796E}" srcId="{869CC08B-A404-4B3B-B70C-CE05D4A9C508}" destId="{B14ABF1E-CADF-4DCE-9DCD-2AA080E0BB01}" srcOrd="1" destOrd="0" parTransId="{374AE033-26C8-427F-85D7-1FD2B69A5459}" sibTransId="{221137EA-2208-4123-BB7A-3ADAAB8AAA2E}"/>
    <dgm:cxn modelId="{F29A05C0-5D8F-4F81-BB9B-E64BB988925F}" type="presOf" srcId="{C6163B2D-A00B-4F1E-9EF9-DFAFFDE780F3}" destId="{F5A8D7E6-EB8B-4E7F-AE0D-506231215F86}" srcOrd="0" destOrd="0" presId="urn:microsoft.com/office/officeart/2005/8/layout/vList2"/>
    <dgm:cxn modelId="{327C0539-AC97-4552-81F1-8E1B69B9CF88}" type="presOf" srcId="{FFC66606-85F0-434B-B4C6-DAC46237726D}" destId="{CCEDC3A2-A346-4842-8EBB-70E8C58060EE}" srcOrd="0" destOrd="1" presId="urn:microsoft.com/office/officeart/2005/8/layout/vList2"/>
    <dgm:cxn modelId="{D9138BD2-54A7-4C53-B4AD-8A218BB5B3A0}" srcId="{869CC08B-A404-4B3B-B70C-CE05D4A9C508}" destId="{C6163B2D-A00B-4F1E-9EF9-DFAFFDE780F3}" srcOrd="0" destOrd="0" parTransId="{29CB0992-ED74-462E-883E-B664C986D7F8}" sibTransId="{3D015A35-19DD-4864-B5D1-BC88F541964E}"/>
    <dgm:cxn modelId="{773297F1-75B4-40DA-B2A9-3A3147661E24}" type="presOf" srcId="{983EDFBB-7BCE-4D02-A361-B86781EBD5B3}" destId="{4F37BA3D-74CD-4BA1-A1D6-B0A4FF84C06A}" srcOrd="0" destOrd="0" presId="urn:microsoft.com/office/officeart/2005/8/layout/vList2"/>
    <dgm:cxn modelId="{C0D9192D-808E-4EE1-B911-E854D2F04BB5}" type="presOf" srcId="{869CC08B-A404-4B3B-B70C-CE05D4A9C508}" destId="{76740E97-2962-4C14-941E-43836559A006}" srcOrd="0" destOrd="0" presId="urn:microsoft.com/office/officeart/2005/8/layout/vList2"/>
    <dgm:cxn modelId="{DB6ADC09-E2FB-427D-A47B-BBB868FDC918}" type="presOf" srcId="{E83D4226-CC19-4A79-9348-B6554AE54026}" destId="{CCEDC3A2-A346-4842-8EBB-70E8C58060EE}" srcOrd="0" destOrd="0" presId="urn:microsoft.com/office/officeart/2005/8/layout/vList2"/>
    <dgm:cxn modelId="{13EA2B91-E920-4718-B77F-6FB0C6041A7A}" srcId="{C6163B2D-A00B-4F1E-9EF9-DFAFFDE780F3}" destId="{E83D4226-CC19-4A79-9348-B6554AE54026}" srcOrd="0" destOrd="0" parTransId="{42143BEE-97BE-4681-A2BD-DA5034818EA7}" sibTransId="{D4CCFE6C-3893-46C4-A67B-423A1B3E84A5}"/>
    <dgm:cxn modelId="{85C667F8-81FC-45AE-8127-4DEF07DAC07A}" srcId="{C6163B2D-A00B-4F1E-9EF9-DFAFFDE780F3}" destId="{FFC66606-85F0-434B-B4C6-DAC46237726D}" srcOrd="1" destOrd="0" parTransId="{8D7A417D-5124-412D-B291-BE54A2625FFC}" sibTransId="{F2E3DE22-B221-4400-8E21-91A0D0704715}"/>
    <dgm:cxn modelId="{B8CC8AA8-AED3-4A03-9C72-D74507ECE78C}" type="presParOf" srcId="{76740E97-2962-4C14-941E-43836559A006}" destId="{F5A8D7E6-EB8B-4E7F-AE0D-506231215F86}" srcOrd="0" destOrd="0" presId="urn:microsoft.com/office/officeart/2005/8/layout/vList2"/>
    <dgm:cxn modelId="{D6702751-40D8-4165-B1F1-EF936770421D}" type="presParOf" srcId="{76740E97-2962-4C14-941E-43836559A006}" destId="{CCEDC3A2-A346-4842-8EBB-70E8C58060EE}" srcOrd="1" destOrd="0" presId="urn:microsoft.com/office/officeart/2005/8/layout/vList2"/>
    <dgm:cxn modelId="{524B1131-4238-46C7-ABD8-A19BBB303518}" type="presParOf" srcId="{76740E97-2962-4C14-941E-43836559A006}" destId="{63DB19F8-27E1-4D0A-8FED-FACCC57EE1B7}" srcOrd="2" destOrd="0" presId="urn:microsoft.com/office/officeart/2005/8/layout/vList2"/>
    <dgm:cxn modelId="{BB23F133-B983-41EE-9DCA-FC5ECAA0A5DB}" type="presParOf" srcId="{76740E97-2962-4C14-941E-43836559A006}" destId="{77058DD6-FAD2-4BE9-B5D8-36FC1931D355}" srcOrd="3" destOrd="0" presId="urn:microsoft.com/office/officeart/2005/8/layout/vList2"/>
    <dgm:cxn modelId="{053136F6-BF19-421A-8505-A86523EB3BFB}" type="presParOf" srcId="{76740E97-2962-4C14-941E-43836559A006}" destId="{4F37BA3D-74CD-4BA1-A1D6-B0A4FF84C06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93D65A4-90EE-4738-9A59-3A4B8E07BF5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DBA57B-E15D-4F20-B593-9D019EA0C169}">
      <dgm:prSet custT="1"/>
      <dgm:spPr/>
      <dgm:t>
        <a:bodyPr/>
        <a:lstStyle/>
        <a:p>
          <a:pPr rtl="0"/>
          <a:r>
            <a:rPr lang="ru-RU" sz="2000" dirty="0" smtClean="0"/>
            <a:t>Предусмотрены следующие варианты заполнения блока "Заявитель":</a:t>
          </a:r>
          <a:endParaRPr lang="ru-RU" sz="2000" dirty="0"/>
        </a:p>
      </dgm:t>
    </dgm:pt>
    <dgm:pt modelId="{162964F6-4A08-4791-AA07-8A978E4383D5}" type="parTrans" cxnId="{468C053A-1CAB-499A-BEF3-9481C670981B}">
      <dgm:prSet/>
      <dgm:spPr/>
      <dgm:t>
        <a:bodyPr/>
        <a:lstStyle/>
        <a:p>
          <a:endParaRPr lang="ru-RU"/>
        </a:p>
      </dgm:t>
    </dgm:pt>
    <dgm:pt modelId="{37354CA5-EFDF-4E06-97EF-0BE25FB442F2}" type="sibTrans" cxnId="{468C053A-1CAB-499A-BEF3-9481C670981B}">
      <dgm:prSet/>
      <dgm:spPr/>
      <dgm:t>
        <a:bodyPr/>
        <a:lstStyle/>
        <a:p>
          <a:endParaRPr lang="ru-RU"/>
        </a:p>
      </dgm:t>
    </dgm:pt>
    <dgm:pt modelId="{24BF129B-9D33-4321-BC7B-ABFE66D8392F}">
      <dgm:prSet custT="1"/>
      <dgm:spPr/>
      <dgm:t>
        <a:bodyPr/>
        <a:lstStyle/>
        <a:p>
          <a:pPr rtl="0"/>
          <a:r>
            <a:rPr lang="ru-RU" sz="1800" dirty="0" smtClean="0"/>
            <a:t>1) заявку заполняет орган </a:t>
          </a:r>
          <a:r>
            <a:rPr lang="ru-RU" sz="1800" dirty="0" err="1" smtClean="0"/>
            <a:t>госуправления</a:t>
          </a:r>
          <a:r>
            <a:rPr lang="ru-RU" sz="1800" dirty="0" smtClean="0"/>
            <a:t>;</a:t>
          </a:r>
          <a:endParaRPr lang="ru-RU" sz="1800" dirty="0"/>
        </a:p>
      </dgm:t>
    </dgm:pt>
    <dgm:pt modelId="{802E27DD-B36C-4F37-BDAD-ECCBEB6E9EF5}" type="parTrans" cxnId="{6EAB02F5-7F22-4854-89C8-9B07A4B58309}">
      <dgm:prSet/>
      <dgm:spPr/>
      <dgm:t>
        <a:bodyPr/>
        <a:lstStyle/>
        <a:p>
          <a:endParaRPr lang="ru-RU"/>
        </a:p>
      </dgm:t>
    </dgm:pt>
    <dgm:pt modelId="{C5A5C7CC-D250-435F-963C-FAFEFF98D63A}" type="sibTrans" cxnId="{6EAB02F5-7F22-4854-89C8-9B07A4B58309}">
      <dgm:prSet/>
      <dgm:spPr/>
      <dgm:t>
        <a:bodyPr/>
        <a:lstStyle/>
        <a:p>
          <a:endParaRPr lang="ru-RU"/>
        </a:p>
      </dgm:t>
    </dgm:pt>
    <dgm:pt modelId="{4BB30CA3-D40D-422A-8B41-8F944860B130}">
      <dgm:prSet custT="1"/>
      <dgm:spPr/>
      <dgm:t>
        <a:bodyPr/>
        <a:lstStyle/>
        <a:p>
          <a:pPr rtl="0"/>
          <a:r>
            <a:rPr lang="ru-RU" sz="1800" dirty="0" smtClean="0"/>
            <a:t>2) заявку заполняет организация по поручению органа </a:t>
          </a:r>
          <a:r>
            <a:rPr lang="ru-RU" sz="1800" dirty="0" err="1" smtClean="0"/>
            <a:t>госуправления</a:t>
          </a:r>
          <a:r>
            <a:rPr lang="ru-RU" sz="1800" dirty="0" smtClean="0"/>
            <a:t>.</a:t>
          </a:r>
          <a:endParaRPr lang="ru-RU" sz="1800" dirty="0"/>
        </a:p>
      </dgm:t>
    </dgm:pt>
    <dgm:pt modelId="{10B4E65A-5B66-4B55-AB62-42A05DDB7A67}" type="parTrans" cxnId="{CB524E1D-6F3D-4719-AB73-7992E45A5BFC}">
      <dgm:prSet/>
      <dgm:spPr/>
      <dgm:t>
        <a:bodyPr/>
        <a:lstStyle/>
        <a:p>
          <a:endParaRPr lang="ru-RU"/>
        </a:p>
      </dgm:t>
    </dgm:pt>
    <dgm:pt modelId="{8FB03FCC-6543-4F5C-9EF6-1FAD6009F4CA}" type="sibTrans" cxnId="{CB524E1D-6F3D-4719-AB73-7992E45A5BFC}">
      <dgm:prSet/>
      <dgm:spPr/>
      <dgm:t>
        <a:bodyPr/>
        <a:lstStyle/>
        <a:p>
          <a:endParaRPr lang="ru-RU"/>
        </a:p>
      </dgm:t>
    </dgm:pt>
    <dgm:pt modelId="{F8D59691-A482-4F80-AD6E-AC1F764DD671}">
      <dgm:prSet custT="1"/>
      <dgm:spPr/>
      <dgm:t>
        <a:bodyPr/>
        <a:lstStyle/>
        <a:p>
          <a:pPr rtl="0"/>
          <a:r>
            <a:rPr lang="ru-RU" sz="2000" dirty="0" smtClean="0"/>
            <a:t>В первом случае заполняется только поле "Орган </a:t>
          </a:r>
          <a:r>
            <a:rPr lang="ru-RU" sz="2000" dirty="0" err="1" smtClean="0"/>
            <a:t>госуправления</a:t>
          </a:r>
          <a:r>
            <a:rPr lang="ru-RU" sz="2000" dirty="0" smtClean="0"/>
            <a:t>".</a:t>
          </a:r>
          <a:endParaRPr lang="ru-RU" sz="2000" dirty="0"/>
        </a:p>
      </dgm:t>
    </dgm:pt>
    <dgm:pt modelId="{7ACBA1F7-7A8F-484F-8BE9-F8D870212895}" type="parTrans" cxnId="{0F252258-B41A-47D0-B1D0-CA2F3CBEFEFC}">
      <dgm:prSet/>
      <dgm:spPr/>
      <dgm:t>
        <a:bodyPr/>
        <a:lstStyle/>
        <a:p>
          <a:endParaRPr lang="ru-RU"/>
        </a:p>
      </dgm:t>
    </dgm:pt>
    <dgm:pt modelId="{32D9EA36-AEE2-4F03-B569-A6F941606CED}" type="sibTrans" cxnId="{0F252258-B41A-47D0-B1D0-CA2F3CBEFEFC}">
      <dgm:prSet/>
      <dgm:spPr/>
      <dgm:t>
        <a:bodyPr/>
        <a:lstStyle/>
        <a:p>
          <a:endParaRPr lang="ru-RU"/>
        </a:p>
      </dgm:t>
    </dgm:pt>
    <dgm:pt modelId="{45D6D5BB-808D-4FC1-991F-55F91D53AD4B}">
      <dgm:prSet custT="1"/>
      <dgm:spPr/>
      <dgm:t>
        <a:bodyPr/>
        <a:lstStyle/>
        <a:p>
          <a:pPr rtl="0"/>
          <a:r>
            <a:rPr lang="ru-RU" sz="2000" dirty="0" smtClean="0"/>
            <a:t>Во втором случае после заполнения поля "Орган </a:t>
          </a:r>
          <a:r>
            <a:rPr lang="ru-RU" sz="2000" dirty="0" err="1" smtClean="0"/>
            <a:t>госуправления</a:t>
          </a:r>
          <a:r>
            <a:rPr lang="ru-RU" sz="2000" dirty="0" smtClean="0"/>
            <a:t>" необходимо ввести дату поручения. После этого поле "Организация" станет доступным для ввода и окрасится в розовый цвет. Следует выбрать из выпадающего списка организацию-заявителя данной заявки.</a:t>
          </a:r>
          <a:endParaRPr lang="ru-RU" sz="2000" dirty="0"/>
        </a:p>
      </dgm:t>
    </dgm:pt>
    <dgm:pt modelId="{AF76FCFF-8191-4AC7-9C87-3A348653ED0A}" type="parTrans" cxnId="{E5ABD355-49BE-432F-8CA6-6B675FD14042}">
      <dgm:prSet/>
      <dgm:spPr/>
      <dgm:t>
        <a:bodyPr/>
        <a:lstStyle/>
        <a:p>
          <a:endParaRPr lang="ru-RU"/>
        </a:p>
      </dgm:t>
    </dgm:pt>
    <dgm:pt modelId="{9EFC1DCD-38AB-4196-982A-9CC455B90EB7}" type="sibTrans" cxnId="{E5ABD355-49BE-432F-8CA6-6B675FD14042}">
      <dgm:prSet/>
      <dgm:spPr/>
      <dgm:t>
        <a:bodyPr/>
        <a:lstStyle/>
        <a:p>
          <a:endParaRPr lang="ru-RU"/>
        </a:p>
      </dgm:t>
    </dgm:pt>
    <dgm:pt modelId="{A68265C5-65B8-46AE-9156-FFA71F498978}">
      <dgm:prSet custT="1"/>
      <dgm:spPr/>
      <dgm:t>
        <a:bodyPr/>
        <a:lstStyle/>
        <a:p>
          <a:pPr rtl="0"/>
          <a:r>
            <a:rPr lang="ru-RU" sz="2000" dirty="0" smtClean="0"/>
            <a:t>Примечание. Если заявку заполняет организация по поручению органа госуправления, конечным пользователем заявленной продукции считается орган госуправления.</a:t>
          </a:r>
          <a:endParaRPr lang="ru-RU" sz="2000" dirty="0"/>
        </a:p>
      </dgm:t>
    </dgm:pt>
    <dgm:pt modelId="{FD34BD8B-F09F-49B7-BBA8-7C92FB9307CA}" type="parTrans" cxnId="{9FD24A67-0A9C-43CF-8F66-2B417A855B06}">
      <dgm:prSet/>
      <dgm:spPr/>
      <dgm:t>
        <a:bodyPr/>
        <a:lstStyle/>
        <a:p>
          <a:endParaRPr lang="ru-RU"/>
        </a:p>
      </dgm:t>
    </dgm:pt>
    <dgm:pt modelId="{69E2B94A-2E9C-437B-8006-D27EF3B16303}" type="sibTrans" cxnId="{9FD24A67-0A9C-43CF-8F66-2B417A855B06}">
      <dgm:prSet/>
      <dgm:spPr/>
      <dgm:t>
        <a:bodyPr/>
        <a:lstStyle/>
        <a:p>
          <a:endParaRPr lang="ru-RU"/>
        </a:p>
      </dgm:t>
    </dgm:pt>
    <dgm:pt modelId="{EF7C08A3-F451-4A12-81E4-21D9E0EA09C5}" type="pres">
      <dgm:prSet presAssocID="{B93D65A4-90EE-4738-9A59-3A4B8E07BF5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DCB0BC5-7FBB-4B14-9547-38C8BD7767A0}" type="pres">
      <dgm:prSet presAssocID="{7BDBA57B-E15D-4F20-B593-9D019EA0C169}" presName="parentText" presStyleLbl="node1" presStyleIdx="0" presStyleCnt="4" custScaleY="604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A3956F-C594-4BEF-96F1-39BE57667323}" type="pres">
      <dgm:prSet presAssocID="{7BDBA57B-E15D-4F20-B593-9D019EA0C169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30482B-DDE6-46DE-9205-AE920C37CC2A}" type="pres">
      <dgm:prSet presAssocID="{F8D59691-A482-4F80-AD6E-AC1F764DD671}" presName="parentText" presStyleLbl="node1" presStyleIdx="1" presStyleCnt="4" custScaleY="776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19537-16EE-4445-9F62-F7207B1B8352}" type="pres">
      <dgm:prSet presAssocID="{32D9EA36-AEE2-4F03-B569-A6F941606CED}" presName="spacer" presStyleCnt="0"/>
      <dgm:spPr/>
    </dgm:pt>
    <dgm:pt modelId="{09C1F460-55A5-4DE9-A1FF-7EE855178E82}" type="pres">
      <dgm:prSet presAssocID="{45D6D5BB-808D-4FC1-991F-55F91D53AD4B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8B7C98-7D18-4265-8568-EFDF045E5103}" type="pres">
      <dgm:prSet presAssocID="{9EFC1DCD-38AB-4196-982A-9CC455B90EB7}" presName="spacer" presStyleCnt="0"/>
      <dgm:spPr/>
    </dgm:pt>
    <dgm:pt modelId="{03B3A068-FB7B-403C-9E0A-67680A479B35}" type="pres">
      <dgm:prSet presAssocID="{A68265C5-65B8-46AE-9156-FFA71F498978}" presName="parentText" presStyleLbl="node1" presStyleIdx="3" presStyleCnt="4" custScaleY="711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FC563A-EC84-499A-82BE-7BD326792607}" type="presOf" srcId="{24BF129B-9D33-4321-BC7B-ABFE66D8392F}" destId="{2FA3956F-C594-4BEF-96F1-39BE57667323}" srcOrd="0" destOrd="0" presId="urn:microsoft.com/office/officeart/2005/8/layout/vList2"/>
    <dgm:cxn modelId="{92D28F41-3144-4761-BED1-3A99302CB708}" type="presOf" srcId="{F8D59691-A482-4F80-AD6E-AC1F764DD671}" destId="{5630482B-DDE6-46DE-9205-AE920C37CC2A}" srcOrd="0" destOrd="0" presId="urn:microsoft.com/office/officeart/2005/8/layout/vList2"/>
    <dgm:cxn modelId="{468C053A-1CAB-499A-BEF3-9481C670981B}" srcId="{B93D65A4-90EE-4738-9A59-3A4B8E07BF53}" destId="{7BDBA57B-E15D-4F20-B593-9D019EA0C169}" srcOrd="0" destOrd="0" parTransId="{162964F6-4A08-4791-AA07-8A978E4383D5}" sibTransId="{37354CA5-EFDF-4E06-97EF-0BE25FB442F2}"/>
    <dgm:cxn modelId="{D0DF7034-4409-4A7C-9EBD-DB419EF87A47}" type="presOf" srcId="{B93D65A4-90EE-4738-9A59-3A4B8E07BF53}" destId="{EF7C08A3-F451-4A12-81E4-21D9E0EA09C5}" srcOrd="0" destOrd="0" presId="urn:microsoft.com/office/officeart/2005/8/layout/vList2"/>
    <dgm:cxn modelId="{0F252258-B41A-47D0-B1D0-CA2F3CBEFEFC}" srcId="{B93D65A4-90EE-4738-9A59-3A4B8E07BF53}" destId="{F8D59691-A482-4F80-AD6E-AC1F764DD671}" srcOrd="1" destOrd="0" parTransId="{7ACBA1F7-7A8F-484F-8BE9-F8D870212895}" sibTransId="{32D9EA36-AEE2-4F03-B569-A6F941606CED}"/>
    <dgm:cxn modelId="{8EB06554-BA83-46D3-B7FF-2FE27C01B230}" type="presOf" srcId="{45D6D5BB-808D-4FC1-991F-55F91D53AD4B}" destId="{09C1F460-55A5-4DE9-A1FF-7EE855178E82}" srcOrd="0" destOrd="0" presId="urn:microsoft.com/office/officeart/2005/8/layout/vList2"/>
    <dgm:cxn modelId="{030C2A58-7A0A-4324-8D5B-FD6D2A368616}" type="presOf" srcId="{A68265C5-65B8-46AE-9156-FFA71F498978}" destId="{03B3A068-FB7B-403C-9E0A-67680A479B35}" srcOrd="0" destOrd="0" presId="urn:microsoft.com/office/officeart/2005/8/layout/vList2"/>
    <dgm:cxn modelId="{CFC24932-601A-498A-9E87-02890ECA46AB}" type="presOf" srcId="{7BDBA57B-E15D-4F20-B593-9D019EA0C169}" destId="{3DCB0BC5-7FBB-4B14-9547-38C8BD7767A0}" srcOrd="0" destOrd="0" presId="urn:microsoft.com/office/officeart/2005/8/layout/vList2"/>
    <dgm:cxn modelId="{CB524E1D-6F3D-4719-AB73-7992E45A5BFC}" srcId="{7BDBA57B-E15D-4F20-B593-9D019EA0C169}" destId="{4BB30CA3-D40D-422A-8B41-8F944860B130}" srcOrd="1" destOrd="0" parTransId="{10B4E65A-5B66-4B55-AB62-42A05DDB7A67}" sibTransId="{8FB03FCC-6543-4F5C-9EF6-1FAD6009F4CA}"/>
    <dgm:cxn modelId="{E2A1FC28-5178-4266-9C57-5C8A653AA163}" type="presOf" srcId="{4BB30CA3-D40D-422A-8B41-8F944860B130}" destId="{2FA3956F-C594-4BEF-96F1-39BE57667323}" srcOrd="0" destOrd="1" presId="urn:microsoft.com/office/officeart/2005/8/layout/vList2"/>
    <dgm:cxn modelId="{E5ABD355-49BE-432F-8CA6-6B675FD14042}" srcId="{B93D65A4-90EE-4738-9A59-3A4B8E07BF53}" destId="{45D6D5BB-808D-4FC1-991F-55F91D53AD4B}" srcOrd="2" destOrd="0" parTransId="{AF76FCFF-8191-4AC7-9C87-3A348653ED0A}" sibTransId="{9EFC1DCD-38AB-4196-982A-9CC455B90EB7}"/>
    <dgm:cxn modelId="{9FD24A67-0A9C-43CF-8F66-2B417A855B06}" srcId="{B93D65A4-90EE-4738-9A59-3A4B8E07BF53}" destId="{A68265C5-65B8-46AE-9156-FFA71F498978}" srcOrd="3" destOrd="0" parTransId="{FD34BD8B-F09F-49B7-BBA8-7C92FB9307CA}" sibTransId="{69E2B94A-2E9C-437B-8006-D27EF3B16303}"/>
    <dgm:cxn modelId="{6EAB02F5-7F22-4854-89C8-9B07A4B58309}" srcId="{7BDBA57B-E15D-4F20-B593-9D019EA0C169}" destId="{24BF129B-9D33-4321-BC7B-ABFE66D8392F}" srcOrd="0" destOrd="0" parTransId="{802E27DD-B36C-4F37-BDAD-ECCBEB6E9EF5}" sibTransId="{C5A5C7CC-D250-435F-963C-FAFEFF98D63A}"/>
    <dgm:cxn modelId="{0FBE362F-9296-4919-A3EF-A847E1772E4E}" type="presParOf" srcId="{EF7C08A3-F451-4A12-81E4-21D9E0EA09C5}" destId="{3DCB0BC5-7FBB-4B14-9547-38C8BD7767A0}" srcOrd="0" destOrd="0" presId="urn:microsoft.com/office/officeart/2005/8/layout/vList2"/>
    <dgm:cxn modelId="{B4357FBF-4859-47BB-A16A-A7C3E6F479BC}" type="presParOf" srcId="{EF7C08A3-F451-4A12-81E4-21D9E0EA09C5}" destId="{2FA3956F-C594-4BEF-96F1-39BE57667323}" srcOrd="1" destOrd="0" presId="urn:microsoft.com/office/officeart/2005/8/layout/vList2"/>
    <dgm:cxn modelId="{214D6ECE-24EB-4A76-82F5-806F2519B5E5}" type="presParOf" srcId="{EF7C08A3-F451-4A12-81E4-21D9E0EA09C5}" destId="{5630482B-DDE6-46DE-9205-AE920C37CC2A}" srcOrd="2" destOrd="0" presId="urn:microsoft.com/office/officeart/2005/8/layout/vList2"/>
    <dgm:cxn modelId="{0705215B-76E1-451F-BCDF-8B4C64840681}" type="presParOf" srcId="{EF7C08A3-F451-4A12-81E4-21D9E0EA09C5}" destId="{41E19537-16EE-4445-9F62-F7207B1B8352}" srcOrd="3" destOrd="0" presId="urn:microsoft.com/office/officeart/2005/8/layout/vList2"/>
    <dgm:cxn modelId="{68895E05-3966-4DB7-BF68-5F3EEF3315A9}" type="presParOf" srcId="{EF7C08A3-F451-4A12-81E4-21D9E0EA09C5}" destId="{09C1F460-55A5-4DE9-A1FF-7EE855178E82}" srcOrd="4" destOrd="0" presId="urn:microsoft.com/office/officeart/2005/8/layout/vList2"/>
    <dgm:cxn modelId="{0A15A277-4306-4709-9AF8-174F9CA7D7FC}" type="presParOf" srcId="{EF7C08A3-F451-4A12-81E4-21D9E0EA09C5}" destId="{198B7C98-7D18-4265-8568-EFDF045E5103}" srcOrd="5" destOrd="0" presId="urn:microsoft.com/office/officeart/2005/8/layout/vList2"/>
    <dgm:cxn modelId="{4DCDCD16-4AB2-4C6A-BC78-D5002305CF17}" type="presParOf" srcId="{EF7C08A3-F451-4A12-81E4-21D9E0EA09C5}" destId="{03B3A068-FB7B-403C-9E0A-67680A479B3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B0CD248-5CC0-4311-9D3C-AE3C54CADD5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541BA1-AA63-4AC0-9E71-25DBE48BE9B1}">
      <dgm:prSet custT="1"/>
      <dgm:spPr/>
      <dgm:t>
        <a:bodyPr/>
        <a:lstStyle/>
        <a:p>
          <a:pPr algn="just" rtl="0"/>
          <a:r>
            <a:rPr lang="ru-RU" sz="2000" b="0" i="0" baseline="0" dirty="0" smtClean="0"/>
            <a:t>Если</a:t>
          </a:r>
          <a:r>
            <a:rPr lang="ru-RU" sz="2000" b="0" i="0" dirty="0" smtClean="0"/>
            <a:t> в результате </a:t>
          </a:r>
          <a:r>
            <a:rPr lang="ru-RU" sz="2000" dirty="0" smtClean="0"/>
            <a:t>ввода заявки в БД ОЭКЛ будут обнаружены ошибки, программой непосредственно в </a:t>
          </a:r>
          <a:r>
            <a:rPr lang="en-US" sz="2000" dirty="0" smtClean="0"/>
            <a:t>xml-</a:t>
          </a:r>
          <a:r>
            <a:rPr lang="ru-RU" sz="2000" dirty="0" smtClean="0"/>
            <a:t>файле заявки будет сформирован протокол импорта, содержащий подробное описание найденных ошибок.</a:t>
          </a:r>
        </a:p>
        <a:p>
          <a:pPr algn="just" rtl="0"/>
          <a:r>
            <a:rPr lang="ru-RU" sz="2000" dirty="0" smtClean="0"/>
            <a:t>В заголовке протокола указывается дата ввода и порядковый номер, под которым заявка вводилась в БД ОЭКЛ .</a:t>
          </a:r>
          <a:endParaRPr lang="ru-RU" sz="2000" dirty="0"/>
        </a:p>
      </dgm:t>
    </dgm:pt>
    <dgm:pt modelId="{B4F445B5-FE72-4DC2-BC23-2ED45181B4C3}" type="parTrans" cxnId="{5E728E0E-0233-48D5-9D77-7BB58E810E3F}">
      <dgm:prSet/>
      <dgm:spPr/>
      <dgm:t>
        <a:bodyPr/>
        <a:lstStyle/>
        <a:p>
          <a:endParaRPr lang="ru-RU"/>
        </a:p>
      </dgm:t>
    </dgm:pt>
    <dgm:pt modelId="{80B6B7F9-100C-4C3D-A2C6-1F012DA03CDA}" type="sibTrans" cxnId="{5E728E0E-0233-48D5-9D77-7BB58E810E3F}">
      <dgm:prSet/>
      <dgm:spPr/>
      <dgm:t>
        <a:bodyPr/>
        <a:lstStyle/>
        <a:p>
          <a:endParaRPr lang="ru-RU"/>
        </a:p>
      </dgm:t>
    </dgm:pt>
    <dgm:pt modelId="{31169DD1-F48D-493D-A725-01AEB07B23AE}">
      <dgm:prSet custT="1"/>
      <dgm:spPr/>
      <dgm:t>
        <a:bodyPr/>
        <a:lstStyle/>
        <a:p>
          <a:pPr algn="just" rtl="0"/>
          <a:r>
            <a:rPr lang="ru-RU" sz="2000" dirty="0" smtClean="0"/>
            <a:t>Если ошибки находятся среди параметров продукции (кроме «Организации Поставщика») таблица протокола будет содержать номер соответствующей строки из таблицы «Продукция».</a:t>
          </a:r>
          <a:endParaRPr lang="ru-RU" sz="2000" dirty="0"/>
        </a:p>
      </dgm:t>
    </dgm:pt>
    <dgm:pt modelId="{29AD3967-5703-45B1-AF9A-F6244C05C74D}" type="parTrans" cxnId="{1CD4D68F-9565-48F3-BCC6-D4CB81E3A384}">
      <dgm:prSet/>
      <dgm:spPr/>
      <dgm:t>
        <a:bodyPr/>
        <a:lstStyle/>
        <a:p>
          <a:endParaRPr lang="ru-RU"/>
        </a:p>
      </dgm:t>
    </dgm:pt>
    <dgm:pt modelId="{5BD328D5-E33D-4853-8BA8-7D69FFF40BD7}" type="sibTrans" cxnId="{1CD4D68F-9565-48F3-BCC6-D4CB81E3A384}">
      <dgm:prSet/>
      <dgm:spPr/>
      <dgm:t>
        <a:bodyPr/>
        <a:lstStyle/>
        <a:p>
          <a:endParaRPr lang="ru-RU"/>
        </a:p>
      </dgm:t>
    </dgm:pt>
    <dgm:pt modelId="{9CE4492C-0397-4F93-B191-5D5B18746367}">
      <dgm:prSet custT="1"/>
      <dgm:spPr/>
      <dgm:t>
        <a:bodyPr/>
        <a:lstStyle/>
        <a:p>
          <a:pPr algn="just" rtl="0"/>
          <a:r>
            <a:rPr lang="en-US" sz="2100" b="1" u="none" dirty="0" smtClean="0"/>
            <a:t>XML-</a:t>
          </a:r>
          <a:r>
            <a:rPr lang="ru-RU" sz="2100" b="1" u="none" dirty="0" smtClean="0"/>
            <a:t>файл</a:t>
          </a:r>
          <a:r>
            <a:rPr lang="ru-RU" sz="2100" dirty="0" smtClean="0"/>
            <a:t> заявки, содержащий протокол импорта, возвращается Госкомвоенпромом организации-заявителю для анализа и исправления ошибок.</a:t>
          </a:r>
          <a:endParaRPr lang="ru-RU" sz="2100" b="0" i="0" baseline="0" dirty="0"/>
        </a:p>
      </dgm:t>
    </dgm:pt>
    <dgm:pt modelId="{0DE32C81-CA19-4535-BAAD-943646A5BA8F}" type="parTrans" cxnId="{924BDFF8-77C8-415E-864A-910EA6FC5C7C}">
      <dgm:prSet/>
      <dgm:spPr/>
      <dgm:t>
        <a:bodyPr/>
        <a:lstStyle/>
        <a:p>
          <a:endParaRPr lang="ru-RU"/>
        </a:p>
      </dgm:t>
    </dgm:pt>
    <dgm:pt modelId="{3D82273D-DE49-4593-874D-C5CA1B72FFD3}" type="sibTrans" cxnId="{924BDFF8-77C8-415E-864A-910EA6FC5C7C}">
      <dgm:prSet/>
      <dgm:spPr/>
      <dgm:t>
        <a:bodyPr/>
        <a:lstStyle/>
        <a:p>
          <a:endParaRPr lang="ru-RU"/>
        </a:p>
      </dgm:t>
    </dgm:pt>
    <dgm:pt modelId="{642C7D04-4FD9-40D5-9253-239E644EA4E0}" type="pres">
      <dgm:prSet presAssocID="{0B0CD248-5CC0-4311-9D3C-AE3C54CADD5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BB004A-C519-41E6-89FD-2094AF1DFE36}" type="pres">
      <dgm:prSet presAssocID="{2A541BA1-AA63-4AC0-9E71-25DBE48BE9B1}" presName="parentText" presStyleLbl="node1" presStyleIdx="0" presStyleCnt="3" custScaleY="253124" custLinFactY="-2625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E675F-8A8F-4CCB-9E45-13651C170678}" type="pres">
      <dgm:prSet presAssocID="{80B6B7F9-100C-4C3D-A2C6-1F012DA03CDA}" presName="spacer" presStyleCnt="0"/>
      <dgm:spPr/>
    </dgm:pt>
    <dgm:pt modelId="{33981BCC-AD1A-4A18-AA8F-E4CD7488F31B}" type="pres">
      <dgm:prSet presAssocID="{31169DD1-F48D-493D-A725-01AEB07B23AE}" presName="parentText" presStyleLbl="node1" presStyleIdx="1" presStyleCnt="3" custLinFactY="-2077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E9BC6D-8639-4B94-A94C-430BA3B40F5A}" type="pres">
      <dgm:prSet presAssocID="{5BD328D5-E33D-4853-8BA8-7D69FFF40BD7}" presName="spacer" presStyleCnt="0"/>
      <dgm:spPr/>
    </dgm:pt>
    <dgm:pt modelId="{E21900DC-279B-47FB-AC49-50F19CF1F286}" type="pres">
      <dgm:prSet presAssocID="{9CE4492C-0397-4F93-B191-5D5B18746367}" presName="parentText" presStyleLbl="node1" presStyleIdx="2" presStyleCnt="3" custScaleY="115288" custLinFactY="-135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82A308-3C44-457D-8247-0889130D82B6}" type="presOf" srcId="{31169DD1-F48D-493D-A725-01AEB07B23AE}" destId="{33981BCC-AD1A-4A18-AA8F-E4CD7488F31B}" srcOrd="0" destOrd="0" presId="urn:microsoft.com/office/officeart/2005/8/layout/vList2"/>
    <dgm:cxn modelId="{5E728E0E-0233-48D5-9D77-7BB58E810E3F}" srcId="{0B0CD248-5CC0-4311-9D3C-AE3C54CADD59}" destId="{2A541BA1-AA63-4AC0-9E71-25DBE48BE9B1}" srcOrd="0" destOrd="0" parTransId="{B4F445B5-FE72-4DC2-BC23-2ED45181B4C3}" sibTransId="{80B6B7F9-100C-4C3D-A2C6-1F012DA03CDA}"/>
    <dgm:cxn modelId="{5A58AE09-F214-48C0-8EAD-7D2269B3BBD7}" type="presOf" srcId="{9CE4492C-0397-4F93-B191-5D5B18746367}" destId="{E21900DC-279B-47FB-AC49-50F19CF1F286}" srcOrd="0" destOrd="0" presId="urn:microsoft.com/office/officeart/2005/8/layout/vList2"/>
    <dgm:cxn modelId="{B3D7CAFA-9ADE-441D-B2C7-8771F465CBD8}" type="presOf" srcId="{2A541BA1-AA63-4AC0-9E71-25DBE48BE9B1}" destId="{6EBB004A-C519-41E6-89FD-2094AF1DFE36}" srcOrd="0" destOrd="0" presId="urn:microsoft.com/office/officeart/2005/8/layout/vList2"/>
    <dgm:cxn modelId="{924BDFF8-77C8-415E-864A-910EA6FC5C7C}" srcId="{0B0CD248-5CC0-4311-9D3C-AE3C54CADD59}" destId="{9CE4492C-0397-4F93-B191-5D5B18746367}" srcOrd="2" destOrd="0" parTransId="{0DE32C81-CA19-4535-BAAD-943646A5BA8F}" sibTransId="{3D82273D-DE49-4593-874D-C5CA1B72FFD3}"/>
    <dgm:cxn modelId="{51C9C018-D06B-43BA-93D7-7E0DDBF6B55A}" type="presOf" srcId="{0B0CD248-5CC0-4311-9D3C-AE3C54CADD59}" destId="{642C7D04-4FD9-40D5-9253-239E644EA4E0}" srcOrd="0" destOrd="0" presId="urn:microsoft.com/office/officeart/2005/8/layout/vList2"/>
    <dgm:cxn modelId="{1CD4D68F-9565-48F3-BCC6-D4CB81E3A384}" srcId="{0B0CD248-5CC0-4311-9D3C-AE3C54CADD59}" destId="{31169DD1-F48D-493D-A725-01AEB07B23AE}" srcOrd="1" destOrd="0" parTransId="{29AD3967-5703-45B1-AF9A-F6244C05C74D}" sibTransId="{5BD328D5-E33D-4853-8BA8-7D69FFF40BD7}"/>
    <dgm:cxn modelId="{04672423-529D-4DF1-A7D0-1E59D8BEB86A}" type="presParOf" srcId="{642C7D04-4FD9-40D5-9253-239E644EA4E0}" destId="{6EBB004A-C519-41E6-89FD-2094AF1DFE36}" srcOrd="0" destOrd="0" presId="urn:microsoft.com/office/officeart/2005/8/layout/vList2"/>
    <dgm:cxn modelId="{B61D05F7-6B24-45B9-B22E-9D375FDFE097}" type="presParOf" srcId="{642C7D04-4FD9-40D5-9253-239E644EA4E0}" destId="{E64E675F-8A8F-4CCB-9E45-13651C170678}" srcOrd="1" destOrd="0" presId="urn:microsoft.com/office/officeart/2005/8/layout/vList2"/>
    <dgm:cxn modelId="{435DE4FF-4EE9-4327-B313-561148C5B834}" type="presParOf" srcId="{642C7D04-4FD9-40D5-9253-239E644EA4E0}" destId="{33981BCC-AD1A-4A18-AA8F-E4CD7488F31B}" srcOrd="2" destOrd="0" presId="urn:microsoft.com/office/officeart/2005/8/layout/vList2"/>
    <dgm:cxn modelId="{3CA63DC3-36EA-45EB-BBE2-B215B8996B0D}" type="presParOf" srcId="{642C7D04-4FD9-40D5-9253-239E644EA4E0}" destId="{7EE9BC6D-8639-4B94-A94C-430BA3B40F5A}" srcOrd="3" destOrd="0" presId="urn:microsoft.com/office/officeart/2005/8/layout/vList2"/>
    <dgm:cxn modelId="{FCBE905C-BBFE-409F-A004-8D9B8E7E6518}" type="presParOf" srcId="{642C7D04-4FD9-40D5-9253-239E644EA4E0}" destId="{E21900DC-279B-47FB-AC49-50F19CF1F28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083B20-2914-4E9F-A8D3-6B9121181E38}">
      <dsp:nvSpPr>
        <dsp:cNvPr id="0" name=""/>
        <dsp:cNvSpPr/>
      </dsp:nvSpPr>
      <dsp:spPr>
        <a:xfrm>
          <a:off x="0" y="0"/>
          <a:ext cx="8640960" cy="1363399"/>
        </a:xfrm>
        <a:prstGeom prst="round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Шмидов Илья Юрьевич, Кондрат Надежда Михайловна</a:t>
          </a:r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тел.</a:t>
          </a:r>
          <a:r>
            <a:rPr lang="en-US" sz="2400" b="1" kern="1200" dirty="0" smtClean="0"/>
            <a:t>/</a:t>
          </a:r>
          <a:r>
            <a:rPr lang="ru-RU" sz="2400" b="1" kern="1200" dirty="0" smtClean="0"/>
            <a:t>факс  (17)- </a:t>
          </a:r>
          <a:r>
            <a:rPr lang="en-US" sz="2400" b="1" kern="1200" dirty="0" smtClean="0"/>
            <a:t>263</a:t>
          </a:r>
          <a:r>
            <a:rPr lang="ru-RU" sz="2400" b="1" kern="1200" dirty="0" smtClean="0"/>
            <a:t>-9</a:t>
          </a:r>
          <a:r>
            <a:rPr lang="en-US" sz="2400" b="1" kern="1200" dirty="0" smtClean="0"/>
            <a:t>6</a:t>
          </a:r>
          <a:r>
            <a:rPr lang="ru-RU" sz="2400" b="1" kern="1200" dirty="0" smtClean="0"/>
            <a:t>-</a:t>
          </a:r>
          <a:r>
            <a:rPr lang="en-US" sz="2400" b="1" kern="1200" dirty="0" smtClean="0"/>
            <a:t>3</a:t>
          </a:r>
          <a:r>
            <a:rPr lang="ru-RU" sz="2400" b="1" kern="1200" dirty="0" smtClean="0"/>
            <a:t>3</a:t>
          </a:r>
          <a:r>
            <a:rPr lang="en-US" sz="2400" b="1" kern="1200" dirty="0" smtClean="0"/>
            <a:t>, 26</a:t>
          </a:r>
          <a:r>
            <a:rPr lang="ru-RU" sz="2400" b="1" kern="1200" dirty="0" smtClean="0"/>
            <a:t>7-07-24 </a:t>
          </a:r>
          <a:br>
            <a:rPr lang="ru-RU" sz="2400" b="1" kern="1200" dirty="0" smtClean="0"/>
          </a:br>
          <a:r>
            <a:rPr lang="en-US" sz="2400" b="1" kern="1200" dirty="0" smtClean="0"/>
            <a:t>E-mail: </a:t>
          </a:r>
          <a:r>
            <a:rPr lang="en-US" sz="2400" b="1" kern="1200" dirty="0" smtClean="0">
              <a:hlinkClick xmlns:r="http://schemas.openxmlformats.org/officeDocument/2006/relationships" r:id=""/>
            </a:rPr>
            <a:t>S4@AGAT.IPTEL.BY</a:t>
          </a:r>
          <a:endParaRPr lang="ru-RU" sz="2400" kern="1200" dirty="0"/>
        </a:p>
      </dsp:txBody>
      <dsp:txXfrm>
        <a:off x="0" y="0"/>
        <a:ext cx="8640960" cy="136339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A140F1-AF39-49C8-A4F8-BE9D99D74CBB}">
      <dsp:nvSpPr>
        <dsp:cNvPr id="0" name=""/>
        <dsp:cNvSpPr/>
      </dsp:nvSpPr>
      <dsp:spPr>
        <a:xfrm>
          <a:off x="0" y="5252"/>
          <a:ext cx="8712968" cy="144623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3200" kern="1200" dirty="0" smtClean="0"/>
            <a:t>Файл-шаблон заявки</a:t>
          </a:r>
          <a:r>
            <a:rPr lang="en-US" sz="3200" kern="1200" dirty="0" smtClean="0"/>
            <a:t> </a:t>
          </a:r>
          <a:r>
            <a:rPr lang="ru-RU" sz="3200" kern="1200" dirty="0" smtClean="0"/>
            <a:t>по </a:t>
          </a:r>
          <a:r>
            <a:rPr lang="ru-RU" sz="3200" kern="1200" dirty="0" smtClean="0">
              <a:hlinkClick xmlns:r="http://schemas.openxmlformats.org/officeDocument/2006/relationships" r:id="" action="ppaction://hlinksldjump"/>
            </a:rPr>
            <a:t>ВТС</a:t>
          </a:r>
          <a:r>
            <a:rPr lang="ru-RU" sz="3200" kern="1200" dirty="0" smtClean="0"/>
            <a:t> </a:t>
          </a:r>
          <a:r>
            <a:rPr lang="ru-RU" sz="3200" kern="1200" dirty="0" smtClean="0">
              <a:hlinkClick xmlns:r="http://schemas.openxmlformats.org/officeDocument/2006/relationships" r:id="" action="ppaction://hlinksldjump"/>
            </a:rPr>
            <a:t>РБ</a:t>
          </a:r>
          <a:r>
            <a:rPr lang="ru-RU" sz="3200" kern="1200" dirty="0" smtClean="0"/>
            <a:t> с </a:t>
          </a:r>
          <a:r>
            <a:rPr lang="ru-RU" sz="3200" kern="1200" dirty="0" smtClean="0">
              <a:hlinkClick xmlns:r="http://schemas.openxmlformats.org/officeDocument/2006/relationships" r:id="" action="ppaction://hlinksldjump"/>
            </a:rPr>
            <a:t>РФ</a:t>
          </a:r>
          <a:endParaRPr lang="ru-RU" sz="3200" kern="1200" dirty="0"/>
        </a:p>
      </dsp:txBody>
      <dsp:txXfrm>
        <a:off x="0" y="5252"/>
        <a:ext cx="8712968" cy="1446237"/>
      </dsp:txXfrm>
    </dsp:sp>
    <dsp:sp modelId="{56951071-E894-439A-A646-01C4E233F307}">
      <dsp:nvSpPr>
        <dsp:cNvPr id="0" name=""/>
        <dsp:cNvSpPr/>
      </dsp:nvSpPr>
      <dsp:spPr>
        <a:xfrm>
          <a:off x="0" y="1451490"/>
          <a:ext cx="8712968" cy="37278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6637" tIns="35560" rIns="199136" bIns="35560" numCol="1" spcCol="1270" anchor="t" anchorCtr="0">
          <a:noAutofit/>
        </a:bodyPr>
        <a:lstStyle/>
        <a:p>
          <a:pPr marL="285750" lvl="1" indent="-285750" algn="just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kern="1200" dirty="0" smtClean="0"/>
            <a:t>представляет собой </a:t>
          </a:r>
          <a:r>
            <a:rPr lang="en-US" sz="2800" kern="1200" dirty="0" err="1" smtClean="0"/>
            <a:t>xsn</a:t>
          </a:r>
          <a:r>
            <a:rPr lang="en-US" sz="2800" kern="1200" dirty="0" smtClean="0"/>
            <a:t>-</a:t>
          </a:r>
          <a:r>
            <a:rPr lang="ru-RU" sz="2800" kern="1200" dirty="0" smtClean="0"/>
            <a:t>файл в структуре </a:t>
          </a:r>
          <a:br>
            <a:rPr lang="ru-RU" sz="2800" kern="1200" dirty="0" smtClean="0"/>
          </a:br>
          <a:r>
            <a:rPr lang="en-US" sz="2800" kern="1200" dirty="0" smtClean="0"/>
            <a:t>MS InfoPath 2007</a:t>
          </a:r>
          <a:r>
            <a:rPr lang="ru-RU" sz="2800" kern="1200" dirty="0" smtClean="0"/>
            <a:t>;</a:t>
          </a:r>
          <a:endParaRPr lang="ru-RU" sz="2800" kern="1200" dirty="0"/>
        </a:p>
        <a:p>
          <a:pPr marL="285750" lvl="1" indent="-285750" algn="just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kern="1200" dirty="0" smtClean="0"/>
            <a:t>требует наличия на </a:t>
          </a:r>
          <a:r>
            <a:rPr lang="ru-RU" sz="2800" kern="1200" dirty="0" smtClean="0">
              <a:hlinkClick xmlns:r="http://schemas.openxmlformats.org/officeDocument/2006/relationships" r:id="" action="ppaction://hlinksldjump"/>
            </a:rPr>
            <a:t>ПК</a:t>
          </a:r>
          <a:r>
            <a:rPr lang="ru-RU" sz="2800" kern="1200" dirty="0" smtClean="0"/>
            <a:t> </a:t>
          </a:r>
          <a:r>
            <a:rPr lang="en-US" sz="2800" kern="1200" dirty="0" smtClean="0"/>
            <a:t>MS InfoPath </a:t>
          </a:r>
          <a:r>
            <a:rPr lang="ru-RU" sz="2800" kern="1200" dirty="0" smtClean="0"/>
            <a:t>из состава </a:t>
          </a:r>
          <a:br>
            <a:rPr lang="ru-RU" sz="2800" kern="1200" dirty="0" smtClean="0"/>
          </a:br>
          <a:r>
            <a:rPr lang="en-US" sz="2800" kern="1200" dirty="0" smtClean="0"/>
            <a:t>MS Office 2007 </a:t>
          </a:r>
          <a:r>
            <a:rPr lang="ru-RU" sz="2800" kern="1200" dirty="0" smtClean="0"/>
            <a:t>либо </a:t>
          </a:r>
          <a:r>
            <a:rPr lang="en-US" sz="2800" kern="1200" dirty="0" smtClean="0"/>
            <a:t>MS Office 2010;</a:t>
          </a:r>
          <a:endParaRPr lang="en-US" sz="2800" kern="1200" dirty="0"/>
        </a:p>
        <a:p>
          <a:pPr marL="285750" lvl="1" indent="-285750" algn="just" defTabSz="12446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800" kern="1200" dirty="0" smtClean="0"/>
            <a:t>требует наличия в папке «</a:t>
          </a:r>
          <a:r>
            <a:rPr lang="en-US" sz="2800" kern="1200" dirty="0" smtClean="0"/>
            <a:t>D:\GVPK</a:t>
          </a:r>
          <a:r>
            <a:rPr lang="ru-RU" sz="2800" kern="1200" dirty="0" smtClean="0"/>
            <a:t>» файла </a:t>
          </a:r>
          <a:r>
            <a:rPr lang="en-US" sz="2800" b="1" kern="1200" dirty="0" smtClean="0"/>
            <a:t>organization.xml</a:t>
          </a:r>
          <a:r>
            <a:rPr lang="ru-RU" sz="2800" b="1" kern="1200" dirty="0" smtClean="0"/>
            <a:t>,</a:t>
          </a:r>
          <a:r>
            <a:rPr lang="ru-RU" sz="2800" kern="1200" dirty="0" smtClean="0"/>
            <a:t> содержащего базу данных организаций-поставщиков, а также данные собственной организации-заявителя (кроме органов </a:t>
          </a:r>
          <a:r>
            <a:rPr lang="ru-RU" sz="2800" kern="1200" dirty="0" err="1" smtClean="0"/>
            <a:t>госуправления</a:t>
          </a:r>
          <a:r>
            <a:rPr lang="ru-RU" sz="2800" kern="1200" dirty="0" smtClean="0"/>
            <a:t>).</a:t>
          </a:r>
          <a:endParaRPr lang="ru-RU" sz="2800" kern="1200" dirty="0"/>
        </a:p>
      </dsp:txBody>
      <dsp:txXfrm>
        <a:off x="0" y="1451490"/>
        <a:ext cx="8712968" cy="372783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A8D7E6-EB8B-4E7F-AE0D-506231215F86}">
      <dsp:nvSpPr>
        <dsp:cNvPr id="0" name=""/>
        <dsp:cNvSpPr/>
      </dsp:nvSpPr>
      <dsp:spPr>
        <a:xfrm>
          <a:off x="0" y="70095"/>
          <a:ext cx="8821644" cy="12866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В шаблоне заявки поля по типу заполнения классифицируются следующим образом:</a:t>
          </a:r>
          <a:endParaRPr lang="ru-RU" sz="2300" kern="1200" dirty="0"/>
        </a:p>
      </dsp:txBody>
      <dsp:txXfrm>
        <a:off x="0" y="70095"/>
        <a:ext cx="8821644" cy="1286634"/>
      </dsp:txXfrm>
    </dsp:sp>
    <dsp:sp modelId="{CCEDC3A2-A346-4842-8EBB-70E8C58060EE}">
      <dsp:nvSpPr>
        <dsp:cNvPr id="0" name=""/>
        <dsp:cNvSpPr/>
      </dsp:nvSpPr>
      <dsp:spPr>
        <a:xfrm>
          <a:off x="0" y="1356729"/>
          <a:ext cx="8821644" cy="1190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0087" tIns="29210" rIns="163576" bIns="2921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поля для ручного ввода информации;</a:t>
          </a:r>
          <a:endParaRPr lang="ru-RU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поля с возможностью выбора информации из выпадающего списка (классификатора);</a:t>
          </a:r>
          <a:endParaRPr lang="ru-RU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поля отображения данных (не редактируемые).</a:t>
          </a:r>
          <a:endParaRPr lang="ru-RU" sz="1800" kern="1200" dirty="0"/>
        </a:p>
      </dsp:txBody>
      <dsp:txXfrm>
        <a:off x="0" y="1356729"/>
        <a:ext cx="8821644" cy="1190250"/>
      </dsp:txXfrm>
    </dsp:sp>
    <dsp:sp modelId="{63DB19F8-27E1-4D0A-8FED-FACCC57EE1B7}">
      <dsp:nvSpPr>
        <dsp:cNvPr id="0" name=""/>
        <dsp:cNvSpPr/>
      </dsp:nvSpPr>
      <dsp:spPr>
        <a:xfrm>
          <a:off x="0" y="2546979"/>
          <a:ext cx="8821644" cy="12866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Обязательные для заполнения поля помечены красной звездочкой в верхнем правом углу и/или окрашены в розовый цвет. </a:t>
          </a:r>
          <a:endParaRPr lang="ru-RU" sz="2300" kern="1200" dirty="0"/>
        </a:p>
      </dsp:txBody>
      <dsp:txXfrm>
        <a:off x="0" y="2546979"/>
        <a:ext cx="8821644" cy="1286634"/>
      </dsp:txXfrm>
    </dsp:sp>
    <dsp:sp modelId="{4F37BA3D-74CD-4BA1-A1D6-B0A4FF84C06A}">
      <dsp:nvSpPr>
        <dsp:cNvPr id="0" name=""/>
        <dsp:cNvSpPr/>
      </dsp:nvSpPr>
      <dsp:spPr>
        <a:xfrm>
          <a:off x="0" y="3899854"/>
          <a:ext cx="8821644" cy="12866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ju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При сохранении формы, в которой есть незаполненные обязательные поля (а также другие ошибки заполнения), будет выдано предупреждение.</a:t>
          </a:r>
          <a:endParaRPr lang="ru-RU" sz="2300" kern="1200" dirty="0"/>
        </a:p>
      </dsp:txBody>
      <dsp:txXfrm>
        <a:off x="0" y="3899854"/>
        <a:ext cx="8821644" cy="128663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DCB0BC5-7FBB-4B14-9547-38C8BD7767A0}">
      <dsp:nvSpPr>
        <dsp:cNvPr id="0" name=""/>
        <dsp:cNvSpPr/>
      </dsp:nvSpPr>
      <dsp:spPr>
        <a:xfrm>
          <a:off x="0" y="10735"/>
          <a:ext cx="8429684" cy="8553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Предусмотрены следующие варианты заполнения блока "Заявитель":</a:t>
          </a:r>
          <a:endParaRPr lang="ru-RU" sz="2000" kern="1200" dirty="0"/>
        </a:p>
      </dsp:txBody>
      <dsp:txXfrm>
        <a:off x="0" y="10735"/>
        <a:ext cx="8429684" cy="855352"/>
      </dsp:txXfrm>
    </dsp:sp>
    <dsp:sp modelId="{2FA3956F-C594-4BEF-96F1-39BE57667323}">
      <dsp:nvSpPr>
        <dsp:cNvPr id="0" name=""/>
        <dsp:cNvSpPr/>
      </dsp:nvSpPr>
      <dsp:spPr>
        <a:xfrm>
          <a:off x="0" y="866088"/>
          <a:ext cx="8429684" cy="609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7642" tIns="22860" rIns="128016" bIns="2286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1) заявку заполняет орган </a:t>
          </a:r>
          <a:r>
            <a:rPr lang="ru-RU" sz="1800" kern="1200" dirty="0" err="1" smtClean="0"/>
            <a:t>госуправления</a:t>
          </a:r>
          <a:r>
            <a:rPr lang="ru-RU" sz="1800" kern="1200" dirty="0" smtClean="0"/>
            <a:t>;</a:t>
          </a:r>
          <a:endParaRPr lang="ru-RU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2) заявку заполняет организация по поручению органа </a:t>
          </a:r>
          <a:r>
            <a:rPr lang="ru-RU" sz="1800" kern="1200" dirty="0" err="1" smtClean="0"/>
            <a:t>госуправления</a:t>
          </a:r>
          <a:r>
            <a:rPr lang="ru-RU" sz="1800" kern="1200" dirty="0" smtClean="0"/>
            <a:t>.</a:t>
          </a:r>
          <a:endParaRPr lang="ru-RU" sz="1800" kern="1200" dirty="0"/>
        </a:p>
      </dsp:txBody>
      <dsp:txXfrm>
        <a:off x="0" y="866088"/>
        <a:ext cx="8429684" cy="609615"/>
      </dsp:txXfrm>
    </dsp:sp>
    <dsp:sp modelId="{5630482B-DDE6-46DE-9205-AE920C37CC2A}">
      <dsp:nvSpPr>
        <dsp:cNvPr id="0" name=""/>
        <dsp:cNvSpPr/>
      </dsp:nvSpPr>
      <dsp:spPr>
        <a:xfrm>
          <a:off x="0" y="1475703"/>
          <a:ext cx="8429684" cy="10985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 первом случае заполняется только поле "Орган </a:t>
          </a:r>
          <a:r>
            <a:rPr lang="ru-RU" sz="2000" kern="1200" dirty="0" err="1" smtClean="0"/>
            <a:t>госуправления</a:t>
          </a:r>
          <a:r>
            <a:rPr lang="ru-RU" sz="2000" kern="1200" dirty="0" smtClean="0"/>
            <a:t>".</a:t>
          </a:r>
          <a:endParaRPr lang="ru-RU" sz="2000" kern="1200" dirty="0"/>
        </a:p>
      </dsp:txBody>
      <dsp:txXfrm>
        <a:off x="0" y="1475703"/>
        <a:ext cx="8429684" cy="1098566"/>
      </dsp:txXfrm>
    </dsp:sp>
    <dsp:sp modelId="{09C1F460-55A5-4DE9-A1FF-7EE855178E82}">
      <dsp:nvSpPr>
        <dsp:cNvPr id="0" name=""/>
        <dsp:cNvSpPr/>
      </dsp:nvSpPr>
      <dsp:spPr>
        <a:xfrm>
          <a:off x="0" y="2663549"/>
          <a:ext cx="8429684" cy="14145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Во втором случае после заполнения поля "Орган </a:t>
          </a:r>
          <a:r>
            <a:rPr lang="ru-RU" sz="2000" kern="1200" dirty="0" err="1" smtClean="0"/>
            <a:t>госуправления</a:t>
          </a:r>
          <a:r>
            <a:rPr lang="ru-RU" sz="2000" kern="1200" dirty="0" smtClean="0"/>
            <a:t>" необходимо ввести дату поручения. После этого поле "Организация" станет доступным для ввода и окрасится в розовый цвет. Следует выбрать из выпадающего списка организацию-заявителя данной заявки.</a:t>
          </a:r>
          <a:endParaRPr lang="ru-RU" sz="2000" kern="1200" dirty="0"/>
        </a:p>
      </dsp:txBody>
      <dsp:txXfrm>
        <a:off x="0" y="2663549"/>
        <a:ext cx="8429684" cy="1414529"/>
      </dsp:txXfrm>
    </dsp:sp>
    <dsp:sp modelId="{03B3A068-FB7B-403C-9E0A-67680A479B35}">
      <dsp:nvSpPr>
        <dsp:cNvPr id="0" name=""/>
        <dsp:cNvSpPr/>
      </dsp:nvSpPr>
      <dsp:spPr>
        <a:xfrm>
          <a:off x="0" y="4167359"/>
          <a:ext cx="8429684" cy="100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Примечание. Если заявку заполняет организация по поручению органа госуправления, конечным пользователем заявленной продукции считается орган госуправления.</a:t>
          </a:r>
          <a:endParaRPr lang="ru-RU" sz="2000" kern="1200" dirty="0"/>
        </a:p>
      </dsp:txBody>
      <dsp:txXfrm>
        <a:off x="0" y="4167359"/>
        <a:ext cx="8429684" cy="100648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EBB004A-C519-41E6-89FD-2094AF1DFE36}">
      <dsp:nvSpPr>
        <dsp:cNvPr id="0" name=""/>
        <dsp:cNvSpPr/>
      </dsp:nvSpPr>
      <dsp:spPr>
        <a:xfrm>
          <a:off x="0" y="88541"/>
          <a:ext cx="8678768" cy="25086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baseline="0" dirty="0" smtClean="0"/>
            <a:t>Если</a:t>
          </a:r>
          <a:r>
            <a:rPr lang="ru-RU" sz="2000" b="0" i="0" kern="1200" dirty="0" smtClean="0"/>
            <a:t> в результате </a:t>
          </a:r>
          <a:r>
            <a:rPr lang="ru-RU" sz="2000" kern="1200" dirty="0" smtClean="0"/>
            <a:t>ввода заявки в БД ОЭКЛ будут обнаружены ошибки, программой непосредственно в </a:t>
          </a:r>
          <a:r>
            <a:rPr lang="en-US" sz="2000" kern="1200" dirty="0" smtClean="0"/>
            <a:t>xml-</a:t>
          </a:r>
          <a:r>
            <a:rPr lang="ru-RU" sz="2000" kern="1200" dirty="0" smtClean="0"/>
            <a:t>файле заявки будет сформирован протокол импорта, содержащий подробное описание найденных ошибок.</a:t>
          </a:r>
        </a:p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 заголовке протокола указывается дата ввода и порядковый номер, под которым заявка вводилась в БД ОЭКЛ .</a:t>
          </a:r>
          <a:endParaRPr lang="ru-RU" sz="2000" kern="1200" dirty="0"/>
        </a:p>
      </dsp:txBody>
      <dsp:txXfrm>
        <a:off x="0" y="88541"/>
        <a:ext cx="8678768" cy="2508621"/>
      </dsp:txXfrm>
    </dsp:sp>
    <dsp:sp modelId="{33981BCC-AD1A-4A18-AA8F-E4CD7488F31B}">
      <dsp:nvSpPr>
        <dsp:cNvPr id="0" name=""/>
        <dsp:cNvSpPr/>
      </dsp:nvSpPr>
      <dsp:spPr>
        <a:xfrm>
          <a:off x="0" y="2660311"/>
          <a:ext cx="8678768" cy="9910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just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Если ошибки находятся среди параметров продукции (кроме «Организации Поставщика») таблица протокола будет содержать номер соответствующей строки из таблицы «Продукция».</a:t>
          </a:r>
          <a:endParaRPr lang="ru-RU" sz="2000" kern="1200" dirty="0"/>
        </a:p>
      </dsp:txBody>
      <dsp:txXfrm>
        <a:off x="0" y="2660311"/>
        <a:ext cx="8678768" cy="991064"/>
      </dsp:txXfrm>
    </dsp:sp>
    <dsp:sp modelId="{E21900DC-279B-47FB-AC49-50F19CF1F286}">
      <dsp:nvSpPr>
        <dsp:cNvPr id="0" name=""/>
        <dsp:cNvSpPr/>
      </dsp:nvSpPr>
      <dsp:spPr>
        <a:xfrm>
          <a:off x="0" y="3731878"/>
          <a:ext cx="8678768" cy="11425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u="none" kern="1200" dirty="0" smtClean="0"/>
            <a:t>XML-</a:t>
          </a:r>
          <a:r>
            <a:rPr lang="ru-RU" sz="2100" b="1" u="none" kern="1200" dirty="0" smtClean="0"/>
            <a:t>файл</a:t>
          </a:r>
          <a:r>
            <a:rPr lang="ru-RU" sz="2100" kern="1200" dirty="0" smtClean="0"/>
            <a:t> заявки, содержащий протокол импорта, возвращается Госкомвоенпромом организации-заявителю для анализа и исправления ошибок.</a:t>
          </a:r>
          <a:endParaRPr lang="ru-RU" sz="2100" b="0" i="0" kern="1200" baseline="0" dirty="0"/>
        </a:p>
      </dsp:txBody>
      <dsp:txXfrm>
        <a:off x="0" y="3731878"/>
        <a:ext cx="8678768" cy="11425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2717A-F932-4E30-AC18-A62B95F7C9D9}" type="datetimeFigureOut">
              <a:rPr lang="ru-RU" smtClean="0"/>
              <a:pPr/>
              <a:t>23.09.2013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FD8E7F-2E36-4905-AFFF-8CDC54A9B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D8E7F-2E36-4905-AFFF-8CDC54A9BAD3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D8E7F-2E36-4905-AFFF-8CDC54A9BAD3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FD8E7F-2E36-4905-AFFF-8CDC54A9BAD3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CAF099-C9AA-4C3D-A4C5-0694C14A4E21}" type="slidenum">
              <a:rPr lang="ru-RU" smtClean="0">
                <a:latin typeface="Arial" pitchFamily="34" charset="0"/>
              </a:rPr>
              <a:pPr/>
              <a:t>35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75EFD-ABE9-4A56-953C-4484A2F0935F}" type="datetime1">
              <a:rPr lang="ru-RU" smtClean="0"/>
              <a:pPr/>
              <a:t>23.09.2013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B990-4EE4-446A-A185-C12A3F555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B33B45-C56D-4DE1-8A7C-1C6D5A41998C}" type="datetime1">
              <a:rPr lang="ru-RU" smtClean="0"/>
              <a:pPr/>
              <a:t>23.09.2013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B990-4EE4-446A-A185-C12A3F555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806A2-C344-4F3E-AB04-CA7D40E91037}" type="datetime1">
              <a:rPr lang="ru-RU" smtClean="0"/>
              <a:pPr/>
              <a:t>23.09.2013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B990-4EE4-446A-A185-C12A3F555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4A6DF-C9F7-4805-9925-3919DE424C64}" type="datetime1">
              <a:rPr lang="ru-RU" smtClean="0"/>
              <a:pPr/>
              <a:t>23.09.2013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B990-4EE4-446A-A185-C12A3F555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8D6A3-333F-4231-95A5-DF20CC039002}" type="datetime1">
              <a:rPr lang="ru-RU" smtClean="0"/>
              <a:pPr/>
              <a:t>23.09.2013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B990-4EE4-446A-A185-C12A3F555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7D517-C30E-4475-9E91-6301C0234E38}" type="datetime1">
              <a:rPr lang="ru-RU" smtClean="0"/>
              <a:pPr/>
              <a:t>23.09.2013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B990-4EE4-446A-A185-C12A3F555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D1782-B053-4914-B7D1-79E00A475CFA}" type="datetime1">
              <a:rPr lang="ru-RU" smtClean="0"/>
              <a:pPr/>
              <a:t>23.09.2013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B990-4EE4-446A-A185-C12A3F555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BC308-D2C2-465B-9C4D-501EFCF59D1E}" type="datetime1">
              <a:rPr lang="ru-RU" smtClean="0"/>
              <a:pPr/>
              <a:t>23.09.2013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B990-4EE4-446A-A185-C12A3F555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E7026-C61F-4EDD-B59C-735AD7534778}" type="datetime1">
              <a:rPr lang="ru-RU" smtClean="0"/>
              <a:pPr/>
              <a:t>23.09.2013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B990-4EE4-446A-A185-C12A3F555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A5F32-DE65-4FC5-9213-8F7717EA1342}" type="datetime1">
              <a:rPr lang="ru-RU" smtClean="0"/>
              <a:pPr/>
              <a:t>23.09.2013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B990-4EE4-446A-A185-C12A3F555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39A06-12E2-4B5D-9FAE-ED9C639DF06C}" type="datetime1">
              <a:rPr lang="ru-RU" smtClean="0"/>
              <a:pPr/>
              <a:t>23.09.2013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B990-4EE4-446A-A185-C12A3F555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6AE13-23AE-4F58-BFC6-ADD78A71C3C6}" type="datetime1">
              <a:rPr lang="ru-RU" smtClean="0"/>
              <a:pPr/>
              <a:t>23.09.2013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9B990-4EE4-446A-A185-C12A3F5556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2.tiff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2.tif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.tiff"/><Relationship Id="rId4" Type="http://schemas.openxmlformats.org/officeDocument/2006/relationships/slide" Target="slide3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slide" Target="slide36.xml"/><Relationship Id="rId4" Type="http://schemas.openxmlformats.org/officeDocument/2006/relationships/slide" Target="slide3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2.tiff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slide" Target="slide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2.tif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/>
        </p:nvGraphicFramePr>
        <p:xfrm>
          <a:off x="0" y="3717032"/>
          <a:ext cx="9144000" cy="1656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1797896"/>
            <a:ext cx="9107487" cy="3143272"/>
          </a:xfrm>
          <a:prstGeom prst="rect">
            <a:avLst/>
          </a:prstGeom>
          <a:extLst>
            <a:ext uri="{909E8E84-426E-40DD-AFC4-6F175D3DCCD1}"/>
            <a:ext uri="{91240B29-F687-4F45-9708-019B960494DF}"/>
          </a:extLst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ПОДГОТОВКА ВО ВНУТРИФИРМЕННЫХ СИСТЕМАХ ЭКСПОРТНОГО КОНТРОЛЯ</a:t>
            </a:r>
            <a:r>
              <a:rPr kumimoji="0" lang="ru-RU" sz="3200" b="1" i="0" u="none" strike="noStrike" kern="1200" cap="none" spc="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ЗАЯВОК НА ВВОЗ ПРОДУКЦИИ ВОЕННОГО НАЗНАЧЕНИЯ В РАМКАХ ДОГОВОРА О</a:t>
            </a:r>
            <a:r>
              <a:rPr kumimoji="0" lang="ru-RU" sz="32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ВОЕННО-ТЕХНИЧЕСКОМ</a:t>
            </a:r>
            <a:r>
              <a:rPr kumimoji="0" lang="ru-RU" sz="3200" b="1" i="0" u="none" strike="noStrike" kern="1200" cap="none" spc="0" normalizeH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СОТРУДНИЧЕСТВЕ РЕСПУБЛИКИ БЕЛАРУСЬ </a:t>
            </a:r>
            <a:br>
              <a:rPr kumimoji="0" lang="ru-RU" sz="32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 РОССИЙСКОЙ ФЕДЕРАЦИИ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B990-4EE4-446A-A185-C12A3F5556BC}" type="slidenum">
              <a:rPr lang="ru-RU" smtClean="0"/>
              <a:pPr/>
              <a:t>1</a:t>
            </a:fld>
            <a:endParaRPr lang="ru-RU"/>
          </a:p>
        </p:txBody>
      </p:sp>
      <p:graphicFrame>
        <p:nvGraphicFramePr>
          <p:cNvPr id="13" name="Схема 12"/>
          <p:cNvGraphicFramePr/>
          <p:nvPr/>
        </p:nvGraphicFramePr>
        <p:xfrm>
          <a:off x="251520" y="5373216"/>
          <a:ext cx="8640960" cy="1364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4" name="Picture 2"/>
          <p:cNvPicPr preferRelativeResize="0">
            <a:picLocks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816" y="0"/>
            <a:ext cx="3060000" cy="13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Группа 14"/>
          <p:cNvGrpSpPr/>
          <p:nvPr/>
        </p:nvGrpSpPr>
        <p:grpSpPr>
          <a:xfrm>
            <a:off x="4427984" y="44784"/>
            <a:ext cx="4680000" cy="1260000"/>
            <a:chOff x="4427984" y="44784"/>
            <a:chExt cx="4680000" cy="1260000"/>
          </a:xfrm>
        </p:grpSpPr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4427984" y="44784"/>
              <a:ext cx="4680000" cy="1260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4572000" y="260648"/>
              <a:ext cx="864096" cy="720080"/>
              <a:chOff x="931" y="4612"/>
              <a:chExt cx="384" cy="288"/>
            </a:xfrm>
          </p:grpSpPr>
          <p:grpSp>
            <p:nvGrpSpPr>
              <p:cNvPr id="19" name="Group 9"/>
              <p:cNvGrpSpPr>
                <a:grpSpLocks/>
              </p:cNvGrpSpPr>
              <p:nvPr/>
            </p:nvGrpSpPr>
            <p:grpSpPr bwMode="auto">
              <a:xfrm>
                <a:off x="1027" y="4660"/>
                <a:ext cx="288" cy="240"/>
                <a:chOff x="1027" y="4708"/>
                <a:chExt cx="288" cy="240"/>
              </a:xfrm>
            </p:grpSpPr>
            <p:sp>
              <p:nvSpPr>
                <p:cNvPr id="26" name="Line 10"/>
                <p:cNvSpPr>
                  <a:spLocks noChangeShapeType="1"/>
                </p:cNvSpPr>
                <p:nvPr/>
              </p:nvSpPr>
              <p:spPr bwMode="auto">
                <a:xfrm flipH="1">
                  <a:off x="1027" y="4708"/>
                  <a:ext cx="144" cy="2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ru-RU"/>
                </a:p>
              </p:txBody>
            </p:sp>
            <p:sp>
              <p:nvSpPr>
                <p:cNvPr id="27" name="Line 11"/>
                <p:cNvSpPr>
                  <a:spLocks noChangeShapeType="1"/>
                </p:cNvSpPr>
                <p:nvPr/>
              </p:nvSpPr>
              <p:spPr bwMode="auto">
                <a:xfrm>
                  <a:off x="1166" y="4708"/>
                  <a:ext cx="144" cy="240"/>
                </a:xfrm>
                <a:prstGeom prst="line">
                  <a:avLst/>
                </a:prstGeom>
                <a:noFill/>
                <a:ln w="762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ru-RU"/>
                </a:p>
              </p:txBody>
            </p:sp>
            <p:sp>
              <p:nvSpPr>
                <p:cNvPr id="28" name="Line 12"/>
                <p:cNvSpPr>
                  <a:spLocks noChangeShapeType="1"/>
                </p:cNvSpPr>
                <p:nvPr/>
              </p:nvSpPr>
              <p:spPr bwMode="auto">
                <a:xfrm>
                  <a:off x="1027" y="4948"/>
                  <a:ext cx="28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ru-RU"/>
                </a:p>
              </p:txBody>
            </p:sp>
          </p:grpSp>
          <p:grpSp>
            <p:nvGrpSpPr>
              <p:cNvPr id="20" name="Group 13"/>
              <p:cNvGrpSpPr>
                <a:grpSpLocks/>
              </p:cNvGrpSpPr>
              <p:nvPr/>
            </p:nvGrpSpPr>
            <p:grpSpPr bwMode="auto">
              <a:xfrm>
                <a:off x="931" y="4612"/>
                <a:ext cx="336" cy="240"/>
                <a:chOff x="931" y="4756"/>
                <a:chExt cx="336" cy="288"/>
              </a:xfrm>
            </p:grpSpPr>
            <p:grpSp>
              <p:nvGrpSpPr>
                <p:cNvPr id="21" name="Group 14"/>
                <p:cNvGrpSpPr>
                  <a:grpSpLocks/>
                </p:cNvGrpSpPr>
                <p:nvPr/>
              </p:nvGrpSpPr>
              <p:grpSpPr bwMode="auto">
                <a:xfrm>
                  <a:off x="931" y="4756"/>
                  <a:ext cx="144" cy="288"/>
                  <a:chOff x="883" y="4708"/>
                  <a:chExt cx="144" cy="288"/>
                </a:xfrm>
              </p:grpSpPr>
              <p:sp>
                <p:nvSpPr>
                  <p:cNvPr id="24" name="Arc 15"/>
                  <p:cNvSpPr>
                    <a:spLocks/>
                  </p:cNvSpPr>
                  <p:nvPr/>
                </p:nvSpPr>
                <p:spPr bwMode="auto">
                  <a:xfrm flipH="1" flipV="1">
                    <a:off x="883" y="4852"/>
                    <a:ext cx="144" cy="14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76200" cmpd="tri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9pPr>
                  </a:lstStyle>
                  <a:p>
                    <a:endParaRPr lang="ru-RU">
                      <a:latin typeface="Calibri" pitchFamily="34" charset="0"/>
                    </a:endParaRPr>
                  </a:p>
                </p:txBody>
              </p:sp>
              <p:sp>
                <p:nvSpPr>
                  <p:cNvPr id="25" name="Arc 16"/>
                  <p:cNvSpPr>
                    <a:spLocks/>
                  </p:cNvSpPr>
                  <p:nvPr/>
                </p:nvSpPr>
                <p:spPr bwMode="auto">
                  <a:xfrm flipH="1">
                    <a:off x="883" y="4708"/>
                    <a:ext cx="144" cy="14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60000 65536"/>
                      <a:gd name="T7" fmla="*/ 0 60000 65536"/>
                      <a:gd name="T8" fmla="*/ 0 60000 65536"/>
                      <a:gd name="T9" fmla="*/ 0 w 21600"/>
                      <a:gd name="T10" fmla="*/ 0 h 21600"/>
                      <a:gd name="T11" fmla="*/ 21600 w 21600"/>
                      <a:gd name="T12" fmla="*/ 21600 h 216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" h="21600" fill="none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76200" cmpd="tri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defPPr>
                      <a:defRPr lang="ru-RU"/>
                    </a:defPPr>
                    <a:lvl1pPr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1pPr>
                    <a:lvl2pPr marL="4572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2pPr>
                    <a:lvl3pPr marL="9144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3pPr>
                    <a:lvl4pPr marL="13716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4pPr>
                    <a:lvl5pPr marL="1828800" algn="l" rtl="0" fontAlgn="base">
                      <a:spcBef>
                        <a:spcPct val="0"/>
                      </a:spcBef>
                      <a:spcAft>
                        <a:spcPct val="0"/>
                      </a:spcAft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200" kern="120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+mn-cs"/>
                      </a:defRPr>
                    </a:lvl9pPr>
                  </a:lstStyle>
                  <a:p>
                    <a:endParaRPr lang="ru-RU">
                      <a:latin typeface="Calibri" pitchFamily="34" charset="0"/>
                    </a:endParaRPr>
                  </a:p>
                </p:txBody>
              </p:sp>
            </p:grpSp>
            <p:sp>
              <p:nvSpPr>
                <p:cNvPr id="22" name="Line 17"/>
                <p:cNvSpPr>
                  <a:spLocks noChangeShapeType="1"/>
                </p:cNvSpPr>
                <p:nvPr/>
              </p:nvSpPr>
              <p:spPr bwMode="auto">
                <a:xfrm>
                  <a:off x="1075" y="5044"/>
                  <a:ext cx="192" cy="0"/>
                </a:xfrm>
                <a:prstGeom prst="line">
                  <a:avLst/>
                </a:prstGeom>
                <a:noFill/>
                <a:ln w="76200" cmpd="tri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ru-RU"/>
                </a:p>
              </p:txBody>
            </p:sp>
            <p:sp>
              <p:nvSpPr>
                <p:cNvPr id="23" name="Line 18"/>
                <p:cNvSpPr>
                  <a:spLocks noChangeShapeType="1"/>
                </p:cNvSpPr>
                <p:nvPr/>
              </p:nvSpPr>
              <p:spPr bwMode="auto">
                <a:xfrm>
                  <a:off x="1075" y="4756"/>
                  <a:ext cx="192" cy="0"/>
                </a:xfrm>
                <a:prstGeom prst="line">
                  <a:avLst/>
                </a:prstGeom>
                <a:noFill/>
                <a:ln w="76200" cmpd="tri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defPPr>
                    <a:defRPr lang="ru-RU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200" kern="1200">
                      <a:solidFill>
                        <a:schemeClr val="tx1"/>
                      </a:solidFill>
                      <a:latin typeface="Arial" pitchFamily="34" charset="0"/>
                      <a:ea typeface="+mn-ea"/>
                      <a:cs typeface="+mn-cs"/>
                    </a:defRPr>
                  </a:lvl9pPr>
                </a:lstStyle>
                <a:p>
                  <a:endParaRPr lang="ru-RU"/>
                </a:p>
              </p:txBody>
            </p:sp>
          </p:grpSp>
        </p:grpSp>
        <p:sp>
          <p:nvSpPr>
            <p:cNvPr id="18" name="TextBox 39"/>
            <p:cNvSpPr txBox="1"/>
            <p:nvPr/>
          </p:nvSpPr>
          <p:spPr>
            <a:xfrm>
              <a:off x="5508104" y="67066"/>
              <a:ext cx="349134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2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+mn-cs"/>
                </a:defRPr>
              </a:lvl9pPr>
            </a:lstStyle>
            <a:p>
              <a:r>
                <a:rPr lang="ru-RU" sz="1600" b="1" dirty="0" smtClean="0">
                  <a:latin typeface="+mj-lt"/>
                </a:rPr>
                <a:t>ОАО «АГАТ - системы управления» - управляющая компания холдинга «Геоинформационные системы управления»</a:t>
              </a:r>
              <a:endParaRPr lang="ru-RU" sz="1600" b="1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8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7" grpId="0"/>
      <p:bldGraphic spid="13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251520" y="836712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8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4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 b="2935"/>
          <a:stretch>
            <a:fillRect/>
          </a:stretch>
        </p:blipFill>
        <p:spPr bwMode="auto">
          <a:xfrm>
            <a:off x="1080655" y="1172724"/>
            <a:ext cx="7139472" cy="5543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Flowchart: Alternate Process 5"/>
          <p:cNvSpPr/>
          <p:nvPr/>
        </p:nvSpPr>
        <p:spPr>
          <a:xfrm>
            <a:off x="357158" y="5857892"/>
            <a:ext cx="8501122" cy="90872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После выбора страны-поставщика появляется информационное сообщение о необходимости выбора заявителя для автозаполнения поля «Цель приобретения» при вводе продукции.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094167" y="3721438"/>
            <a:ext cx="3143272" cy="7143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омер слайда 29"/>
          <p:cNvSpPr txBox="1">
            <a:spLocks/>
          </p:cNvSpPr>
          <p:nvPr/>
        </p:nvSpPr>
        <p:spPr>
          <a:xfrm>
            <a:off x="8748464" y="6565900"/>
            <a:ext cx="395536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Rectangle 2"/>
          <p:cNvSpPr txBox="1">
            <a:spLocks noChangeArrowheads="1"/>
          </p:cNvSpPr>
          <p:nvPr/>
        </p:nvSpPr>
        <p:spPr>
          <a:xfrm>
            <a:off x="251520" y="836712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42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43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44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45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46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47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26538" y="1196753"/>
            <a:ext cx="697703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Прямоугольник 29"/>
          <p:cNvSpPr/>
          <p:nvPr/>
        </p:nvSpPr>
        <p:spPr>
          <a:xfrm>
            <a:off x="2423935" y="2451242"/>
            <a:ext cx="997744" cy="2137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485400" y="4126872"/>
            <a:ext cx="1860487" cy="1911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824906" y="3200734"/>
            <a:ext cx="1797068" cy="2074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454395" y="4388265"/>
            <a:ext cx="6701451" cy="1867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 стрелкой 33"/>
          <p:cNvCxnSpPr/>
          <p:nvPr/>
        </p:nvCxnSpPr>
        <p:spPr>
          <a:xfrm rot="5400000">
            <a:off x="1811586" y="3072849"/>
            <a:ext cx="1428760" cy="571504"/>
          </a:xfrm>
          <a:prstGeom prst="straightConnector1">
            <a:avLst/>
          </a:prstGeom>
          <a:ln w="2286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endCxn id="32" idx="0"/>
          </p:cNvCxnSpPr>
          <p:nvPr/>
        </p:nvCxnSpPr>
        <p:spPr>
          <a:xfrm flipH="1">
            <a:off x="2723440" y="2644194"/>
            <a:ext cx="88298" cy="556540"/>
          </a:xfrm>
          <a:prstGeom prst="straightConnector1">
            <a:avLst/>
          </a:prstGeom>
          <a:ln w="2286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2811730" y="2644195"/>
            <a:ext cx="4071966" cy="1711777"/>
          </a:xfrm>
          <a:prstGeom prst="straightConnector1">
            <a:avLst/>
          </a:prstGeom>
          <a:ln w="2286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lowchart: Alternate Process 9"/>
          <p:cNvSpPr/>
          <p:nvPr/>
        </p:nvSpPr>
        <p:spPr>
          <a:xfrm>
            <a:off x="384943" y="5276282"/>
            <a:ext cx="8454780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750" dirty="0" smtClean="0"/>
          </a:p>
          <a:p>
            <a:r>
              <a:rPr lang="ru-RU" sz="1600" dirty="0" smtClean="0"/>
              <a:t>Далее, после выбора страны-поставщика в выпадающих списках полей выводятся: 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/>
              <a:t> в поле «Поставщик» - только те организации, страной регистрации которых является выбранная страна;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/>
              <a:t> в поле «Орган </a:t>
            </a:r>
            <a:r>
              <a:rPr lang="ru-RU" sz="1600" dirty="0" err="1" smtClean="0"/>
              <a:t>госуправления</a:t>
            </a:r>
            <a:r>
              <a:rPr lang="ru-RU" sz="1600" dirty="0" smtClean="0"/>
              <a:t>» -  органы </a:t>
            </a:r>
            <a:r>
              <a:rPr lang="ru-RU" sz="1600" dirty="0" err="1" smtClean="0"/>
              <a:t>госуправления</a:t>
            </a:r>
            <a:r>
              <a:rPr lang="ru-RU" sz="1600" dirty="0" smtClean="0"/>
              <a:t>  страны-заявителя;</a:t>
            </a:r>
          </a:p>
          <a:p>
            <a:pPr lvl="1">
              <a:buFont typeface="Arial" pitchFamily="34" charset="0"/>
              <a:buChar char="•"/>
            </a:pPr>
            <a:r>
              <a:rPr lang="ru-RU" sz="1600" dirty="0" smtClean="0"/>
              <a:t> в поле «Организация» - организации страны-заявителя.</a:t>
            </a:r>
          </a:p>
          <a:p>
            <a:pPr>
              <a:buFont typeface="Arial" pitchFamily="34" charset="0"/>
              <a:buChar char="•"/>
            </a:pPr>
            <a:endParaRPr lang="ru-RU" sz="175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Схема 23"/>
          <p:cNvGraphicFramePr/>
          <p:nvPr/>
        </p:nvGraphicFramePr>
        <p:xfrm>
          <a:off x="428596" y="1268761"/>
          <a:ext cx="8429684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251520" y="836712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заявителя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26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9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0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1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8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4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8272" y="1124743"/>
            <a:ext cx="7176120" cy="547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Flowchart: Alternate Process 4"/>
          <p:cNvSpPr/>
          <p:nvPr/>
        </p:nvSpPr>
        <p:spPr>
          <a:xfrm>
            <a:off x="1187624" y="1214422"/>
            <a:ext cx="6794972" cy="112875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Заявитель – орган </a:t>
            </a:r>
            <a:r>
              <a:rPr lang="ru-RU" sz="2400" b="1" dirty="0" err="1" smtClean="0"/>
              <a:t>госуправления</a:t>
            </a:r>
            <a:endParaRPr lang="ru-RU" sz="24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043608" y="4077072"/>
            <a:ext cx="1824025" cy="1365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/>
          <p:nvPr/>
        </p:nvCxnSpPr>
        <p:spPr>
          <a:xfrm rot="5400000">
            <a:off x="2336635" y="3746063"/>
            <a:ext cx="300495" cy="295749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604448" y="6565900"/>
            <a:ext cx="539552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4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8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4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0031" y="1174786"/>
            <a:ext cx="7131984" cy="5594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1233835" y="4079063"/>
            <a:ext cx="6892948" cy="5429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/>
          <p:nvPr/>
        </p:nvCxnSpPr>
        <p:spPr>
          <a:xfrm rot="5400000">
            <a:off x="5535676" y="3595039"/>
            <a:ext cx="514809" cy="428627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lowchart: Alternate Process 4"/>
          <p:cNvSpPr/>
          <p:nvPr/>
        </p:nvSpPr>
        <p:spPr>
          <a:xfrm>
            <a:off x="432048" y="1196752"/>
            <a:ext cx="8388424" cy="86409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Заявитель – организация </a:t>
            </a:r>
            <a:br>
              <a:rPr lang="ru-RU" sz="2400" b="1" dirty="0" smtClean="0"/>
            </a:br>
            <a:r>
              <a:rPr lang="ru-RU" sz="2400" b="1" dirty="0" smtClean="0"/>
              <a:t>(по поручению органа </a:t>
            </a:r>
            <a:r>
              <a:rPr lang="ru-RU" sz="2400" b="1" dirty="0" err="1" smtClean="0"/>
              <a:t>госуправления</a:t>
            </a:r>
            <a:r>
              <a:rPr lang="ru-RU" sz="2400" b="1" dirty="0" smtClean="0"/>
              <a:t>)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4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7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9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3" y="1124744"/>
            <a:ext cx="7235761" cy="567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3347864" y="2492896"/>
            <a:ext cx="2138362" cy="1857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ounded Rectangle 5"/>
          <p:cNvSpPr/>
          <p:nvPr/>
        </p:nvSpPr>
        <p:spPr>
          <a:xfrm>
            <a:off x="341894" y="6033163"/>
            <a:ext cx="7992888" cy="767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Выбор внешнеэкономической операции осуществляется аналогично выбору страны-поставщика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532440" y="6565900"/>
            <a:ext cx="611560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4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7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9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1854" y="1196752"/>
            <a:ext cx="7038538" cy="5520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1524103" y="3261491"/>
            <a:ext cx="1848489" cy="24861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Flowchart: Alternate Process 4"/>
          <p:cNvSpPr/>
          <p:nvPr/>
        </p:nvSpPr>
        <p:spPr>
          <a:xfrm>
            <a:off x="103326" y="1196752"/>
            <a:ext cx="8501122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Для выбора наименования организации-поставщика нажатием левой клавиши мыши открыть перечень и выбрать краткое наименование из базы данных организаций. Перечень организаций содержит только те организации из БД организаций, страна регистрации которых совпадает с выбранной страной-поставщиком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938994" y="6421461"/>
            <a:ext cx="2133600" cy="365125"/>
          </a:xfrm>
        </p:spPr>
        <p:txBody>
          <a:bodyPr/>
          <a:lstStyle/>
          <a:p>
            <a:fld id="{6729B990-4EE4-446A-A185-C12A3F5556BC}" type="slidenum">
              <a:rPr lang="ru-RU" smtClean="0"/>
              <a:pPr/>
              <a:t>17</a:t>
            </a:fld>
            <a:endParaRPr lang="ru-RU" dirty="0"/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2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4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5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6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7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0192" y="1141377"/>
            <a:ext cx="7176282" cy="562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Flowchart: Alternate Process 4"/>
          <p:cNvSpPr/>
          <p:nvPr/>
        </p:nvSpPr>
        <p:spPr>
          <a:xfrm>
            <a:off x="226258" y="5313083"/>
            <a:ext cx="8501122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/>
              <a:t>Далее можно заполнить поля «Наименование продукции», «Код ТН ВЭД», «Категория», «Единица измерения» и «Количество» таблицы «Продукция». Поле «Код ООН/ОБСЕ» в этой таблице не редактируется (только отображается).</a:t>
            </a:r>
            <a:endParaRPr lang="ru-RU" sz="2000" dirty="0"/>
          </a:p>
        </p:txBody>
      </p:sp>
      <p:grpSp>
        <p:nvGrpSpPr>
          <p:cNvPr id="17" name="Группа 10"/>
          <p:cNvGrpSpPr/>
          <p:nvPr/>
        </p:nvGrpSpPr>
        <p:grpSpPr>
          <a:xfrm>
            <a:off x="3336615" y="3218858"/>
            <a:ext cx="4734514" cy="217678"/>
            <a:chOff x="3062610" y="4137511"/>
            <a:chExt cx="4734514" cy="217678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3062610" y="4137511"/>
              <a:ext cx="2792422" cy="21767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583002" y="4147589"/>
              <a:ext cx="1214122" cy="20264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4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9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124743"/>
            <a:ext cx="7152634" cy="5610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Flowchart: Alternate Process 4"/>
          <p:cNvSpPr/>
          <p:nvPr/>
        </p:nvSpPr>
        <p:spPr>
          <a:xfrm>
            <a:off x="285720" y="5286388"/>
            <a:ext cx="8501122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Предусмотрено два способа ввода продукции. </a:t>
            </a:r>
            <a:br>
              <a:rPr lang="ru-RU" dirty="0" smtClean="0"/>
            </a:br>
            <a:r>
              <a:rPr lang="ru-RU" dirty="0" smtClean="0"/>
              <a:t>Первый способ:  нажать на кнопку «Добавить продукцию» и заполнить поля в появившейся строке.</a:t>
            </a:r>
            <a:endParaRPr lang="ru-RU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>
            <a:off x="4644008" y="3429000"/>
            <a:ext cx="412491" cy="129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4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9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5085" y="1100992"/>
            <a:ext cx="7152634" cy="5610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Flowchart: Alternate Process 4"/>
          <p:cNvSpPr/>
          <p:nvPr/>
        </p:nvSpPr>
        <p:spPr>
          <a:xfrm>
            <a:off x="285720" y="5286388"/>
            <a:ext cx="8501122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Второй способ: нажать на кнопку       . В результате этой операции соответствующая строка с продукцией </a:t>
            </a:r>
            <a:r>
              <a:rPr lang="ru-RU" dirty="0" err="1" smtClean="0"/>
              <a:t>продублируется</a:t>
            </a:r>
            <a:r>
              <a:rPr lang="ru-RU" dirty="0" smtClean="0"/>
              <a:t>. Затем следует внести изменения в нужные поля.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952010" y="3206338"/>
            <a:ext cx="144016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/>
          <p:nvPr/>
        </p:nvPicPr>
        <p:blipFill>
          <a:blip r:embed="rId5" cstate="print"/>
          <a:srcRect l="56922" t="37553" r="41338" b="60378"/>
          <a:stretch>
            <a:fillRect/>
          </a:stretch>
        </p:blipFill>
        <p:spPr bwMode="auto">
          <a:xfrm>
            <a:off x="3779912" y="5589240"/>
            <a:ext cx="238125" cy="221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Содержимое 25"/>
          <p:cNvGraphicFramePr>
            <a:graphicFrameLocks noGrp="1"/>
          </p:cNvGraphicFramePr>
          <p:nvPr>
            <p:ph idx="1"/>
          </p:nvPr>
        </p:nvGraphicFramePr>
        <p:xfrm>
          <a:off x="251520" y="1268760"/>
          <a:ext cx="8712968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23279" y="836712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Общие положения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8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4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27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815388" y="6565900"/>
            <a:ext cx="328612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2</a:t>
            </a:fld>
            <a:endParaRPr lang="ru-RU" altLang="en-US" sz="1400" dirty="0"/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8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2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4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7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9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124743"/>
            <a:ext cx="7152634" cy="5610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Flowchart: Alternate Process 4"/>
          <p:cNvSpPr/>
          <p:nvPr/>
        </p:nvSpPr>
        <p:spPr>
          <a:xfrm>
            <a:off x="285720" y="5286388"/>
            <a:ext cx="8501122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При необходимости ввода других параметров продукции («Характеристика (цель приобретения)», «Код ООН», «Код ОБСЕ») необходимо нажать кнопку «Вставить/редактировать продукцию» (переход к полной форме ввода продукции).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534310" y="3557452"/>
            <a:ext cx="1697836" cy="1365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6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8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9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40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41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42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8628" y="1124746"/>
            <a:ext cx="7195779" cy="564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Flowchart: Alternate Process 4"/>
          <p:cNvSpPr/>
          <p:nvPr/>
        </p:nvSpPr>
        <p:spPr>
          <a:xfrm>
            <a:off x="287767" y="5352827"/>
            <a:ext cx="8501122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Окно ввода/редактирования продукции представляет собой две связанные таблицы. В верхней таблице перечисляются наименования продукции, а в нижней – полная информация по выбранной (в верхней таблице) продукции.</a:t>
            </a:r>
            <a:endParaRPr lang="ru-RU" sz="2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156276" y="1884919"/>
            <a:ext cx="5765816" cy="13538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172637" y="2295665"/>
            <a:ext cx="5765816" cy="11343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3154386" y="2030009"/>
            <a:ext cx="359957" cy="25642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604448" y="6565900"/>
            <a:ext cx="539552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4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7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9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220230"/>
            <a:ext cx="7090233" cy="556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962561" y="2563558"/>
            <a:ext cx="4016388" cy="1555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Flowchart: Alternate Process 4"/>
          <p:cNvSpPr/>
          <p:nvPr/>
        </p:nvSpPr>
        <p:spPr>
          <a:xfrm>
            <a:off x="285720" y="4643446"/>
            <a:ext cx="8501122" cy="207170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/>
              <a:t>Если Заявитель был указан до начала ввода продукции, то поле «Характеристика (цель приобретения)» заполняется автоматически фразой «В интересах Заявителя», где в качестве Заявителя выступает орган </a:t>
            </a:r>
            <a:r>
              <a:rPr lang="ru-RU" sz="2400" dirty="0" err="1" smtClean="0"/>
              <a:t>госуправления</a:t>
            </a:r>
            <a:r>
              <a:rPr lang="ru-RU" sz="2400" dirty="0" smtClean="0"/>
              <a:t>, указанный в блоке Заявитель.</a:t>
            </a:r>
            <a:r>
              <a:rPr lang="ru-RU" sz="2400" dirty="0"/>
              <a:t> 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29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3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4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124744"/>
            <a:ext cx="7128792" cy="5591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Flowchart: Alternate Process 4"/>
          <p:cNvSpPr/>
          <p:nvPr/>
        </p:nvSpPr>
        <p:spPr>
          <a:xfrm>
            <a:off x="285720" y="5286388"/>
            <a:ext cx="8501122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dirty="0" smtClean="0"/>
              <a:t>Поля «Количество» и «Единица измерения» должны быть либо оба заполнены, либо оба не заполнены, т.е. если введена информация в одно из полей, второе становится обязательным для заполнения и окрашивается в розовый цвет.</a:t>
            </a:r>
            <a:endParaRPr lang="ru-RU" sz="2000" dirty="0"/>
          </a:p>
        </p:txBody>
      </p:sp>
      <p:grpSp>
        <p:nvGrpSpPr>
          <p:cNvPr id="17" name="Группа 8"/>
          <p:cNvGrpSpPr/>
          <p:nvPr/>
        </p:nvGrpSpPr>
        <p:grpSpPr>
          <a:xfrm>
            <a:off x="2130311" y="3097186"/>
            <a:ext cx="3023580" cy="156645"/>
            <a:chOff x="1785918" y="2343662"/>
            <a:chExt cx="2921374" cy="181641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785918" y="2357430"/>
              <a:ext cx="1555979" cy="16787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080364" y="2343662"/>
              <a:ext cx="626928" cy="16787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8"/>
          <p:cNvGrpSpPr/>
          <p:nvPr/>
        </p:nvGrpSpPr>
        <p:grpSpPr>
          <a:xfrm>
            <a:off x="540001" y="1412776"/>
            <a:ext cx="7272360" cy="4910092"/>
            <a:chOff x="540000" y="144000"/>
            <a:chExt cx="7930991" cy="6178868"/>
          </a:xfrm>
        </p:grpSpPr>
        <p:pic>
          <p:nvPicPr>
            <p:cNvPr id="5" name="Рисунок 4" descr="Ошибки заполнения.bmp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40000" y="144000"/>
              <a:ext cx="7930991" cy="6178868"/>
            </a:xfrm>
            <a:prstGeom prst="rect">
              <a:avLst/>
            </a:prstGeom>
          </p:spPr>
        </p:pic>
        <p:cxnSp>
          <p:nvCxnSpPr>
            <p:cNvPr id="10" name="Прямая со стрелкой 9"/>
            <p:cNvCxnSpPr/>
            <p:nvPr/>
          </p:nvCxnSpPr>
          <p:spPr>
            <a:xfrm rot="10800000" flipV="1">
              <a:off x="3357554" y="1571612"/>
              <a:ext cx="357190" cy="21431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lowchart: Alternate Process 4"/>
          <p:cNvSpPr/>
          <p:nvPr/>
        </p:nvSpPr>
        <p:spPr>
          <a:xfrm>
            <a:off x="214282" y="3284984"/>
            <a:ext cx="8501122" cy="328728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/>
              <a:t>Красной пунктирной рамкой обводятся поля «Код ТН ВЭД» и «Категория», которые были заполнены с ошибками (контроль осуществляется на наличие недопустимых символов и максимальный размер).</a:t>
            </a:r>
          </a:p>
          <a:p>
            <a:pPr algn="just"/>
            <a:r>
              <a:rPr lang="ru-RU" sz="2400" dirty="0" smtClean="0"/>
              <a:t>Запрещается использование служебных символов при заполнении текстовых полей «Наименование продукции» и «Характеристика (цель приобретения</a:t>
            </a:r>
            <a:r>
              <a:rPr lang="ru-RU" sz="2400" dirty="0" smtClean="0"/>
              <a:t>)». </a:t>
            </a:r>
            <a:r>
              <a:rPr lang="ru-RU" sz="2400" dirty="0" smtClean="0"/>
              <a:t>Эти ошибки проявляются при вводе заявок в БД </a:t>
            </a:r>
            <a:r>
              <a:rPr lang="ru-RU" sz="2400" dirty="0" smtClean="0">
                <a:hlinkClick r:id="rId4" action="ppaction://hlinksldjump"/>
              </a:rPr>
              <a:t>ОЭКЛ</a:t>
            </a:r>
            <a:r>
              <a:rPr lang="ru-RU" sz="2400" dirty="0" smtClean="0"/>
              <a:t>.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0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3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5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1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2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4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5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6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8578" y="1136510"/>
            <a:ext cx="7153930" cy="561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Flowchart: Alternate Process 4"/>
          <p:cNvSpPr/>
          <p:nvPr/>
        </p:nvSpPr>
        <p:spPr>
          <a:xfrm>
            <a:off x="352728" y="5327726"/>
            <a:ext cx="8501122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/>
              <a:t>Для ввода новой продукции необходимо нажать кнопку </a:t>
            </a:r>
          </a:p>
          <a:p>
            <a:pPr algn="just"/>
            <a:r>
              <a:rPr lang="ru-RU" sz="2400" dirty="0" smtClean="0"/>
              <a:t>«Добавить продукцию» , после чего отобразятся поля для ввода параметров новой продукции. 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>
            <a:off x="1921221" y="2247626"/>
            <a:ext cx="412491" cy="129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29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3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4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143" y="1117994"/>
            <a:ext cx="7172921" cy="562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Flowchart: Alternate Process 4"/>
          <p:cNvSpPr/>
          <p:nvPr/>
        </p:nvSpPr>
        <p:spPr>
          <a:xfrm>
            <a:off x="179512" y="5157193"/>
            <a:ext cx="8501122" cy="157611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/>
              <a:t>Для дублирования  выбранной строки продукции необходимо нажать кнопку «Дублировать продукцию», после чего внести </a:t>
            </a:r>
            <a:r>
              <a:rPr lang="ru-RU" sz="2400" smtClean="0"/>
              <a:t>необходимые изменения. 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159246" y="3406706"/>
            <a:ext cx="1154631" cy="1777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29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3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4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143" y="1117994"/>
            <a:ext cx="7172921" cy="562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Flowchart: Alternate Process 4"/>
          <p:cNvSpPr/>
          <p:nvPr/>
        </p:nvSpPr>
        <p:spPr>
          <a:xfrm>
            <a:off x="179512" y="5445224"/>
            <a:ext cx="8501122" cy="11407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/>
              <a:t>Для возврата в главное окно формы нужно нажать кнопку</a:t>
            </a:r>
          </a:p>
          <a:p>
            <a:pPr algn="just"/>
            <a:r>
              <a:rPr lang="ru-RU" sz="2400" dirty="0" smtClean="0"/>
              <a:t>«Вернуться </a:t>
            </a:r>
            <a:r>
              <a:rPr lang="ru-RU" sz="2400" smtClean="0"/>
              <a:t>к заявке»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187624" y="3573016"/>
            <a:ext cx="1154631" cy="1777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604448" y="6565900"/>
            <a:ext cx="539552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8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4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5" y="1124744"/>
            <a:ext cx="7173361" cy="5626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Flowchart: Alternate Process 4"/>
          <p:cNvSpPr/>
          <p:nvPr/>
        </p:nvSpPr>
        <p:spPr>
          <a:xfrm>
            <a:off x="179512" y="5445224"/>
            <a:ext cx="8501122" cy="11407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180975" algn="ctr">
              <a:spcBef>
                <a:spcPct val="0"/>
              </a:spcBef>
              <a:defRPr/>
            </a:pPr>
            <a:r>
              <a:rPr lang="ru-RU" sz="2400" dirty="0" smtClean="0"/>
              <a:t>При </a:t>
            </a:r>
            <a:r>
              <a:rPr lang="ru-RU" sz="2400" dirty="0" smtClean="0"/>
              <a:t>редактировании </a:t>
            </a:r>
            <a:r>
              <a:rPr lang="ru-RU" sz="2400" dirty="0" smtClean="0"/>
              <a:t>заявки осуществляется автоматическая нумерация строк таблицы «Продукция».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59632" y="3212977"/>
            <a:ext cx="304777" cy="4089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604448" y="6565900"/>
            <a:ext cx="539552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8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4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41" name="Rectangle 2"/>
          <p:cNvSpPr txBox="1">
            <a:spLocks noChangeArrowheads="1"/>
          </p:cNvSpPr>
          <p:nvPr/>
        </p:nvSpPr>
        <p:spPr>
          <a:xfrm>
            <a:off x="358775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Печать заявки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5" cstate="print"/>
          <a:srcRect b="2920"/>
          <a:stretch>
            <a:fillRect/>
          </a:stretch>
        </p:blipFill>
        <p:spPr bwMode="auto">
          <a:xfrm>
            <a:off x="953810" y="1139275"/>
            <a:ext cx="7120498" cy="5530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531916" y="1340768"/>
            <a:ext cx="1068779" cy="8428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 rot="10800000">
            <a:off x="2471481" y="1549114"/>
            <a:ext cx="391301" cy="185125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lowchart: Alternate Process 4"/>
          <p:cNvSpPr/>
          <p:nvPr/>
        </p:nvSpPr>
        <p:spPr>
          <a:xfrm>
            <a:off x="214282" y="5445224"/>
            <a:ext cx="8501122" cy="127619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dirty="0" smtClean="0"/>
              <a:t>Для подготовки печатной формы заявки нужно выбрать пункт меню «Вид</a:t>
            </a:r>
            <a:r>
              <a:rPr lang="en-US" sz="2800" dirty="0" smtClean="0"/>
              <a:t>\Print</a:t>
            </a:r>
            <a:r>
              <a:rPr lang="ru-RU" sz="2800" dirty="0" smtClean="0"/>
              <a:t>»</a:t>
            </a:r>
            <a:r>
              <a:rPr lang="en-US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44638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2000" dirty="0" smtClean="0"/>
              <a:t>Для начала работы с файлом-шаблоном необходимо:</a:t>
            </a:r>
          </a:p>
          <a:p>
            <a:r>
              <a:rPr lang="ru-RU" sz="2000" dirty="0" smtClean="0"/>
              <a:t>установить на ПЭВМ программу «</a:t>
            </a:r>
            <a:r>
              <a:rPr lang="en-US" sz="2000" dirty="0" smtClean="0"/>
              <a:t>Microsoft Office InfoPath</a:t>
            </a:r>
            <a:r>
              <a:rPr lang="ru-RU" sz="2000" dirty="0" smtClean="0"/>
              <a:t> 2007», поставляемую в составе пакета «</a:t>
            </a:r>
            <a:r>
              <a:rPr lang="en-US" sz="2000" dirty="0" smtClean="0"/>
              <a:t>Microsoft Office</a:t>
            </a:r>
            <a:r>
              <a:rPr lang="ru-RU" sz="2000" dirty="0" smtClean="0"/>
              <a:t> 2007» редакций </a:t>
            </a:r>
            <a:r>
              <a:rPr lang="en-US" sz="2000" dirty="0" smtClean="0"/>
              <a:t>Ultimate</a:t>
            </a:r>
            <a:r>
              <a:rPr lang="ru-RU" sz="2000" dirty="0" smtClean="0"/>
              <a:t>, </a:t>
            </a:r>
            <a:r>
              <a:rPr lang="en-US" sz="2000" dirty="0" smtClean="0"/>
              <a:t>Professional Plus</a:t>
            </a:r>
            <a:r>
              <a:rPr lang="ru-RU" sz="2000" dirty="0" smtClean="0"/>
              <a:t>, </a:t>
            </a:r>
            <a:r>
              <a:rPr lang="en-US" sz="2000" dirty="0" smtClean="0"/>
              <a:t>Enterprise</a:t>
            </a:r>
            <a:r>
              <a:rPr lang="ru-RU" sz="2000" dirty="0" smtClean="0"/>
              <a:t>, либо «</a:t>
            </a:r>
            <a:r>
              <a:rPr lang="en-US" sz="2000" dirty="0" smtClean="0"/>
              <a:t>Microsoft Office InfoPath</a:t>
            </a:r>
            <a:r>
              <a:rPr lang="ru-RU" sz="2000" dirty="0" smtClean="0"/>
              <a:t> 2010», поставляемую в составе пакета «</a:t>
            </a:r>
            <a:r>
              <a:rPr lang="en-US" sz="2000" dirty="0" smtClean="0"/>
              <a:t>Microsoft Office</a:t>
            </a:r>
            <a:r>
              <a:rPr lang="ru-RU" sz="2000" dirty="0" smtClean="0"/>
              <a:t> 2010» редакции </a:t>
            </a:r>
            <a:r>
              <a:rPr lang="ru-RU" sz="2000" dirty="0" err="1" smtClean="0"/>
              <a:t>Professional</a:t>
            </a:r>
            <a:r>
              <a:rPr lang="ru-RU" sz="2000" dirty="0" smtClean="0"/>
              <a:t> </a:t>
            </a:r>
            <a:r>
              <a:rPr lang="ru-RU" sz="2000" dirty="0" err="1" smtClean="0"/>
              <a:t>Plus</a:t>
            </a:r>
            <a:r>
              <a:rPr lang="ru-RU" sz="2000" dirty="0" smtClean="0"/>
              <a:t>;</a:t>
            </a:r>
          </a:p>
          <a:p>
            <a:r>
              <a:rPr lang="ru-RU" sz="2000" dirty="0" smtClean="0"/>
              <a:t>создать на диске «</a:t>
            </a:r>
            <a:r>
              <a:rPr lang="en-US" sz="2000" dirty="0" smtClean="0"/>
              <a:t>D</a:t>
            </a:r>
            <a:r>
              <a:rPr lang="ru-RU" sz="2000" dirty="0" smtClean="0"/>
              <a:t>:» папку «</a:t>
            </a:r>
            <a:r>
              <a:rPr lang="en-US" sz="2000" dirty="0" smtClean="0"/>
              <a:t>GVPK</a:t>
            </a:r>
            <a:r>
              <a:rPr lang="ru-RU" sz="2000" dirty="0" smtClean="0"/>
              <a:t>»;</a:t>
            </a:r>
          </a:p>
          <a:p>
            <a:r>
              <a:rPr lang="ru-RU" sz="2000" dirty="0" smtClean="0"/>
              <a:t>поместить в папку «</a:t>
            </a:r>
            <a:r>
              <a:rPr lang="en-US" sz="2000" dirty="0" smtClean="0"/>
              <a:t>GVPK</a:t>
            </a:r>
            <a:r>
              <a:rPr lang="ru-RU" sz="2000" dirty="0" smtClean="0"/>
              <a:t>» файл «</a:t>
            </a:r>
            <a:r>
              <a:rPr lang="en-US" sz="2000" dirty="0" smtClean="0"/>
              <a:t>organization</a:t>
            </a:r>
            <a:r>
              <a:rPr lang="ru-RU" sz="2000" dirty="0" smtClean="0"/>
              <a:t>.</a:t>
            </a:r>
            <a:r>
              <a:rPr lang="en-US" sz="2000" dirty="0" smtClean="0"/>
              <a:t>xml</a:t>
            </a:r>
            <a:r>
              <a:rPr lang="ru-RU" sz="2000" dirty="0" smtClean="0"/>
              <a:t>», подготовленный в соответствии с Инструкцией о порядке ведения базы данных организаций-нерезидентов;</a:t>
            </a:r>
          </a:p>
          <a:p>
            <a:r>
              <a:rPr lang="ru-RU" sz="2000" dirty="0" smtClean="0"/>
              <a:t>поместить в папку «</a:t>
            </a:r>
            <a:r>
              <a:rPr lang="en-US" sz="2000" dirty="0" smtClean="0"/>
              <a:t>GVPK</a:t>
            </a:r>
            <a:r>
              <a:rPr lang="ru-RU" sz="2000" dirty="0" smtClean="0"/>
              <a:t>»:</a:t>
            </a:r>
          </a:p>
          <a:p>
            <a:pPr lvl="1"/>
            <a:r>
              <a:rPr lang="ru-RU" sz="1900" dirty="0" smtClean="0"/>
              <a:t> копию текущей версии файла-шаблона заявления на лицензию «</a:t>
            </a:r>
            <a:r>
              <a:rPr lang="en-US" sz="1900" dirty="0" smtClean="0"/>
              <a:t>TAPMTC</a:t>
            </a:r>
            <a:r>
              <a:rPr lang="ru-RU" sz="1900" dirty="0" smtClean="0"/>
              <a:t>(</a:t>
            </a:r>
            <a:r>
              <a:rPr lang="ru-RU" sz="1900" dirty="0" err="1" smtClean="0"/>
              <a:t>гггг.мм.дд</a:t>
            </a:r>
            <a:r>
              <a:rPr lang="ru-RU" sz="1900" dirty="0" smtClean="0"/>
              <a:t>).</a:t>
            </a:r>
            <a:r>
              <a:rPr lang="en-US" sz="1900" dirty="0" err="1" smtClean="0"/>
              <a:t>xsn</a:t>
            </a:r>
            <a:r>
              <a:rPr lang="ru-RU" sz="1900" dirty="0" smtClean="0"/>
              <a:t>»;</a:t>
            </a:r>
          </a:p>
          <a:p>
            <a:pPr lvl="1"/>
            <a:r>
              <a:rPr lang="ru-RU" sz="1900" dirty="0" smtClean="0"/>
              <a:t> копию текущей версии файла «</a:t>
            </a:r>
            <a:r>
              <a:rPr lang="en-US" sz="1900" dirty="0" smtClean="0"/>
              <a:t>TAPMTC</a:t>
            </a:r>
            <a:r>
              <a:rPr lang="ru-RU" sz="1900" dirty="0" smtClean="0"/>
              <a:t>(</a:t>
            </a:r>
            <a:r>
              <a:rPr lang="ru-RU" sz="1900" dirty="0" err="1" smtClean="0"/>
              <a:t>гггг.мм.дд</a:t>
            </a:r>
            <a:r>
              <a:rPr lang="ru-RU" sz="1900" dirty="0" smtClean="0"/>
              <a:t>).</a:t>
            </a:r>
            <a:r>
              <a:rPr lang="en-US" sz="1900" dirty="0" err="1" smtClean="0"/>
              <a:t>js</a:t>
            </a:r>
            <a:r>
              <a:rPr lang="ru-RU" sz="1900" dirty="0" smtClean="0"/>
              <a:t>».</a:t>
            </a:r>
          </a:p>
          <a:p>
            <a:pPr lvl="1">
              <a:buNone/>
            </a:pPr>
            <a:r>
              <a:rPr lang="ru-RU" sz="1900" dirty="0" smtClean="0"/>
              <a:t>Примечание. </a:t>
            </a:r>
            <a:r>
              <a:rPr lang="ru-RU" sz="1900" dirty="0" err="1" smtClean="0"/>
              <a:t>гггг.мм.дд</a:t>
            </a:r>
            <a:r>
              <a:rPr lang="ru-RU" sz="1900" dirty="0" smtClean="0"/>
              <a:t> – дата создания файла.</a:t>
            </a:r>
          </a:p>
          <a:p>
            <a:r>
              <a:rPr lang="ru-RU" sz="2000" dirty="0" smtClean="0"/>
              <a:t>выполнить файл «</a:t>
            </a:r>
            <a:r>
              <a:rPr lang="en-US" sz="2000" dirty="0" smtClean="0"/>
              <a:t>TAPMTC</a:t>
            </a:r>
            <a:r>
              <a:rPr lang="ru-RU" sz="2000" dirty="0" smtClean="0"/>
              <a:t>(</a:t>
            </a:r>
            <a:r>
              <a:rPr lang="ru-RU" sz="2000" dirty="0" err="1" smtClean="0"/>
              <a:t>гггг.мм.дд</a:t>
            </a:r>
            <a:r>
              <a:rPr lang="ru-RU" sz="2000" dirty="0" smtClean="0"/>
              <a:t>).</a:t>
            </a:r>
            <a:r>
              <a:rPr lang="en-US" sz="2000" dirty="0" err="1" smtClean="0"/>
              <a:t>js</a:t>
            </a:r>
            <a:r>
              <a:rPr lang="ru-RU" sz="2000" dirty="0" smtClean="0"/>
              <a:t>» двойным щелчком левой клавиши мыши. На все появляющиеся при этом сообщения отвечать нажатием левой клавиши мыши кнопки «</a:t>
            </a:r>
            <a:r>
              <a:rPr lang="en-US" sz="2000" dirty="0" smtClean="0"/>
              <a:t>OK</a:t>
            </a:r>
            <a:r>
              <a:rPr lang="ru-RU" sz="2000" dirty="0" smtClean="0"/>
              <a:t>».</a:t>
            </a:r>
          </a:p>
          <a:p>
            <a:pPr marL="0" indent="180975" algn="just">
              <a:lnSpc>
                <a:spcPct val="120000"/>
              </a:lnSpc>
              <a:spcBef>
                <a:spcPts val="0"/>
              </a:spcBef>
              <a:buNone/>
            </a:pPr>
            <a:endParaRPr lang="ru-RU" sz="2000" dirty="0"/>
          </a:p>
        </p:txBody>
      </p:sp>
      <p:sp>
        <p:nvSpPr>
          <p:cNvPr id="6" name="Номер слайда 29"/>
          <p:cNvSpPr txBox="1">
            <a:spLocks/>
          </p:cNvSpPr>
          <p:nvPr/>
        </p:nvSpPr>
        <p:spPr>
          <a:xfrm>
            <a:off x="8815388" y="6565900"/>
            <a:ext cx="328612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79388" y="836712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Общие положения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26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9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0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1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58775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Печать заявки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26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7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9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0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1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1906" y="1073888"/>
            <a:ext cx="7191824" cy="564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lowchart: Alternate Process 4"/>
          <p:cNvSpPr/>
          <p:nvPr/>
        </p:nvSpPr>
        <p:spPr>
          <a:xfrm>
            <a:off x="214282" y="4221088"/>
            <a:ext cx="8501122" cy="250033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/>
              <a:t>В печатной форме заявки поля «Поставщик» и «Наименование продукции» в таблице продукции являются редактируемыми полями для возможности ручного исправления информации перед печатью. Остальные – поля отображения. </a:t>
            </a:r>
          </a:p>
          <a:p>
            <a:r>
              <a:rPr lang="ru-RU" sz="2000" dirty="0" smtClean="0"/>
              <a:t>Для печати заявки нужно выбрать пункт меню «Файл</a:t>
            </a:r>
            <a:r>
              <a:rPr lang="en-US" sz="2000" dirty="0" smtClean="0"/>
              <a:t>\</a:t>
            </a:r>
            <a:r>
              <a:rPr lang="ru-RU" sz="2000" dirty="0" smtClean="0"/>
              <a:t>Печать…» или нажать горячие клавиши </a:t>
            </a:r>
            <a:r>
              <a:rPr lang="en-US" sz="2000" dirty="0" err="1" smtClean="0"/>
              <a:t>Ctrl+P</a:t>
            </a:r>
            <a:r>
              <a:rPr lang="ru-RU" sz="2000" dirty="0" smtClean="0"/>
              <a:t>. Остальные действия аналогичны печати документов в </a:t>
            </a:r>
            <a:r>
              <a:rPr lang="en-US" sz="2000" dirty="0" smtClean="0"/>
              <a:t>MS Word.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29"/>
          <p:cNvSpPr txBox="1">
            <a:spLocks/>
          </p:cNvSpPr>
          <p:nvPr/>
        </p:nvSpPr>
        <p:spPr>
          <a:xfrm>
            <a:off x="8748464" y="6565900"/>
            <a:ext cx="395536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9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3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4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4" name="Flowchart: Alternate Process 5"/>
          <p:cNvSpPr/>
          <p:nvPr/>
        </p:nvSpPr>
        <p:spPr>
          <a:xfrm>
            <a:off x="357158" y="1196752"/>
            <a:ext cx="8501122" cy="43204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/>
              <a:t>После  окончания ввода данных в заявку (либо корректировки данных в заявке) необходимо  её сохранить.</a:t>
            </a:r>
          </a:p>
          <a:p>
            <a:pPr algn="just"/>
            <a:r>
              <a:rPr lang="ru-RU" sz="2400" dirty="0" smtClean="0"/>
              <a:t>Сохранение можно осуществить:</a:t>
            </a:r>
          </a:p>
          <a:p>
            <a:pPr algn="just"/>
            <a:r>
              <a:rPr lang="ru-RU" sz="2400" dirty="0" smtClean="0"/>
              <a:t>- нажатием кнопки         на панели инструментов (для сохранения файла заявки с ранее присвоенным именем);</a:t>
            </a:r>
          </a:p>
          <a:p>
            <a:pPr algn="just">
              <a:buFontTx/>
              <a:buChar char="-"/>
            </a:pPr>
            <a:r>
              <a:rPr lang="ru-RU" sz="2400" dirty="0" smtClean="0"/>
              <a:t>операцией </a:t>
            </a:r>
            <a:r>
              <a:rPr lang="ru-RU" sz="2400" dirty="0" smtClean="0">
                <a:hlinkClick r:id="rId4" action="ppaction://hlinksldjump"/>
              </a:rPr>
              <a:t>Файл\Сохранить как</a:t>
            </a:r>
            <a:r>
              <a:rPr lang="ru-RU" sz="2400" dirty="0" smtClean="0"/>
              <a:t>  (если необходимо изменить имя файла заявки</a:t>
            </a:r>
            <a:r>
              <a:rPr lang="en-US" sz="2400" dirty="0" smtClean="0"/>
              <a:t>)</a:t>
            </a:r>
            <a:r>
              <a:rPr lang="ru-RU" sz="2400" dirty="0" smtClean="0"/>
              <a:t>. </a:t>
            </a:r>
          </a:p>
          <a:p>
            <a:pPr lvl="0" algn="just"/>
            <a:r>
              <a:rPr lang="ru-RU" sz="2400" dirty="0" smtClean="0"/>
              <a:t>Сохраненная заявка представляет собой </a:t>
            </a:r>
            <a:r>
              <a:rPr lang="en-US" sz="2400" dirty="0" smtClean="0"/>
              <a:t>xml-</a:t>
            </a:r>
            <a:r>
              <a:rPr lang="ru-RU" sz="2400" dirty="0" smtClean="0"/>
              <a:t>файл, который передается в Госкомвоенпром (</a:t>
            </a:r>
            <a:r>
              <a:rPr lang="ru-RU" sz="2400" dirty="0" smtClean="0">
                <a:hlinkClick r:id="rId5" action="ppaction://hlinksldjump"/>
              </a:rPr>
              <a:t>ОЭКЛ</a:t>
            </a:r>
            <a:r>
              <a:rPr lang="ru-RU" sz="2400" dirty="0" smtClean="0"/>
              <a:t>) для ввода в базу данных.</a:t>
            </a:r>
            <a:endParaRPr lang="ru-RU" sz="20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63876" y="2665867"/>
            <a:ext cx="316036" cy="331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Сохранение заявки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142844" y="1247980"/>
            <a:ext cx="8715436" cy="1532948"/>
          </a:xfrm>
        </p:spPr>
        <p:txBody>
          <a:bodyPr>
            <a:normAutofit fontScale="90000"/>
          </a:bodyPr>
          <a:lstStyle/>
          <a:p>
            <a:pPr indent="180975" algn="just"/>
            <a:r>
              <a:rPr lang="ru-RU" sz="2800" dirty="0" smtClean="0"/>
              <a:t>При сохранении заявки с ошибками заполнения или незаполненными обязательными полями будет выдано предупреждение, однако сохранение все равно можно будет произвести.</a:t>
            </a:r>
            <a:endParaRPr lang="ru-RU" sz="2800" dirty="0"/>
          </a:p>
        </p:txBody>
      </p:sp>
      <p:pic>
        <p:nvPicPr>
          <p:cNvPr id="4" name="Рисунок 3" descr="Сохранение_ошибки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2872730"/>
            <a:ext cx="6953250" cy="1276350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214282" y="4293096"/>
            <a:ext cx="8715436" cy="207595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pPr marR="0" lvl="0" indent="18097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latin typeface="+mj-lt"/>
                <a:ea typeface="+mj-ea"/>
                <a:cs typeface="+mj-cs"/>
              </a:rPr>
              <a:t>Заявка с незаполненными обязательными полями не может быть введена в БД ОЭКЛ.</a:t>
            </a:r>
          </a:p>
        </p:txBody>
      </p:sp>
      <p:sp>
        <p:nvSpPr>
          <p:cNvPr id="7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Сохранение заявки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27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0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1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2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Схема 27"/>
          <p:cNvGraphicFramePr/>
          <p:nvPr/>
        </p:nvGraphicFramePr>
        <p:xfrm>
          <a:off x="285720" y="1268760"/>
          <a:ext cx="8678768" cy="5374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7938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заявки в БД Госкомвоенпрома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0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3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4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5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500034" y="1268760"/>
            <a:ext cx="8229600" cy="357190"/>
          </a:xfrm>
        </p:spPr>
        <p:txBody>
          <a:bodyPr>
            <a:noAutofit/>
          </a:bodyPr>
          <a:lstStyle/>
          <a:p>
            <a:r>
              <a:rPr lang="ru-RU" sz="3200" dirty="0" smtClean="0"/>
              <a:t>Протокол импорта заявки</a:t>
            </a:r>
            <a:endParaRPr lang="ru-RU" sz="3200" dirty="0"/>
          </a:p>
        </p:txBody>
      </p:sp>
      <p:sp>
        <p:nvSpPr>
          <p:cNvPr id="8" name="Номер слайда 29"/>
          <p:cNvSpPr txBox="1">
            <a:spLocks/>
          </p:cNvSpPr>
          <p:nvPr/>
        </p:nvSpPr>
        <p:spPr>
          <a:xfrm>
            <a:off x="8676456" y="6565900"/>
            <a:ext cx="467544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17938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заявки в БД Госкомвоенпрома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4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7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9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2" name="Рисунок 11" descr="Протокол ошибок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6148" y="1698612"/>
            <a:ext cx="6481953" cy="50381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15375" y="6500813"/>
            <a:ext cx="428625" cy="357187"/>
          </a:xfrm>
        </p:spPr>
        <p:txBody>
          <a:bodyPr/>
          <a:lstStyle/>
          <a:p>
            <a:pPr>
              <a:defRPr/>
            </a:pPr>
            <a:fld id="{9B6095AF-EAFC-445B-8190-5FB87A79FB5F}" type="slidenum">
              <a:rPr lang="ru-RU" altLang="en-US" sz="1400" smtClean="0"/>
              <a:pPr>
                <a:defRPr/>
              </a:pPr>
              <a:t>35</a:t>
            </a:fld>
            <a:endParaRPr lang="ru-RU" altLang="en-US" sz="1400" dirty="0"/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>
          <a:xfrm>
            <a:off x="-32" y="1643050"/>
            <a:ext cx="9144000" cy="5214950"/>
          </a:xfrm>
          <a:prstGeom prst="rect">
            <a:avLst/>
          </a:prstGeom>
          <a:noFill/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2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Спасибо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2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за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A2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внимание!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992888" cy="360040"/>
          </a:xfrm>
        </p:spPr>
        <p:txBody>
          <a:bodyPr>
            <a:normAutofit fontScale="90000"/>
          </a:bodyPr>
          <a:lstStyle/>
          <a:p>
            <a:pPr algn="r"/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Термины и определения</a:t>
            </a:r>
          </a:p>
        </p:txBody>
      </p:sp>
      <p:sp>
        <p:nvSpPr>
          <p:cNvPr id="15" name="Содержимое 11"/>
          <p:cNvSpPr txBox="1">
            <a:spLocks/>
          </p:cNvSpPr>
          <p:nvPr/>
        </p:nvSpPr>
        <p:spPr>
          <a:xfrm>
            <a:off x="35496" y="1268760"/>
            <a:ext cx="8964488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БД – база данных.</a:t>
            </a:r>
            <a:endParaRPr lang="en-US" sz="2000" dirty="0" smtClean="0"/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ВТС – военно-техническое сотрудничество.</a:t>
            </a:r>
            <a:endParaRPr lang="en-US" sz="2000" dirty="0" smtClean="0"/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ВФСЭК – внутрифирменная система ЭК.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МНС – министерство по налогам и сборам.</a:t>
            </a:r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ОЭКЛ – отдел экспортного контроля и лицензирования </a:t>
            </a:r>
            <a:r>
              <a:rPr lang="ru-RU" sz="2000" dirty="0" err="1" smtClean="0"/>
              <a:t>Госкомвоенпрома</a:t>
            </a:r>
            <a:r>
              <a:rPr lang="ru-RU" sz="2000" dirty="0" smtClean="0"/>
              <a:t>.</a:t>
            </a:r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ПК – персональный компьютер.</a:t>
            </a:r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РБ – Республика Беларусь.</a:t>
            </a:r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РФ- Российская Федерация.</a:t>
            </a:r>
          </a:p>
          <a:p>
            <a:pPr marL="457200" lvl="0" indent="-457200">
              <a:buFont typeface="+mj-lt"/>
              <a:buAutoNum type="arabicPeriod"/>
              <a:defRPr/>
            </a:pPr>
            <a:r>
              <a:rPr lang="ru-RU" sz="2000" dirty="0" smtClean="0"/>
              <a:t>ЭК – экспортный контроль.</a:t>
            </a:r>
          </a:p>
          <a:p>
            <a:pPr marL="342900" lvl="0" indent="-342900">
              <a:defRPr/>
            </a:pPr>
            <a:endParaRPr lang="ru-RU" sz="2000" dirty="0" smtClean="0"/>
          </a:p>
          <a:p>
            <a:pPr marL="342900" lvl="0" indent="-342900"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Номер слайда 29"/>
          <p:cNvSpPr>
            <a:spLocks noGrp="1"/>
          </p:cNvSpPr>
          <p:nvPr>
            <p:ph type="sldNum" sz="quarter" idx="12"/>
          </p:nvPr>
        </p:nvSpPr>
        <p:spPr>
          <a:xfrm>
            <a:off x="8748464" y="6565900"/>
            <a:ext cx="395536" cy="292100"/>
          </a:xfrm>
        </p:spPr>
        <p:txBody>
          <a:bodyPr/>
          <a:lstStyle/>
          <a:p>
            <a:pPr>
              <a:defRPr/>
            </a:pPr>
            <a:fld id="{3C0E2F93-0603-4005-8F1D-E0AD7132C8FB}" type="slidenum">
              <a:rPr lang="ru-RU" altLang="en-US" sz="1400" smtClean="0"/>
              <a:pPr>
                <a:defRPr/>
              </a:pPr>
              <a:t>36</a:t>
            </a:fld>
            <a:endParaRPr lang="ru-RU" altLang="en-US" sz="1400" dirty="0"/>
          </a:p>
        </p:txBody>
      </p:sp>
      <p:pic>
        <p:nvPicPr>
          <p:cNvPr id="13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18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1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2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460432" y="6565900"/>
            <a:ext cx="683568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2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7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8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9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323528" y="764704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Сохранение заявки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 b="3141"/>
          <a:stretch>
            <a:fillRect/>
          </a:stretch>
        </p:blipFill>
        <p:spPr bwMode="auto">
          <a:xfrm>
            <a:off x="1058415" y="1133927"/>
            <a:ext cx="7085033" cy="5489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 стрелкой 12"/>
          <p:cNvCxnSpPr/>
          <p:nvPr/>
        </p:nvCxnSpPr>
        <p:spPr>
          <a:xfrm>
            <a:off x="1043608" y="1340768"/>
            <a:ext cx="432048" cy="720080"/>
          </a:xfrm>
          <a:prstGeom prst="straightConnector1">
            <a:avLst/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2232248"/>
          </a:xfrm>
        </p:spPr>
        <p:txBody>
          <a:bodyPr>
            <a:normAutofit fontScale="85000" lnSpcReduction="10000"/>
          </a:bodyPr>
          <a:lstStyle/>
          <a:p>
            <a:pPr marL="0" indent="180975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 smtClean="0"/>
              <a:t>При открытии файла «</a:t>
            </a:r>
            <a:r>
              <a:rPr lang="en-US" sz="2000" dirty="0" smtClean="0"/>
              <a:t>TAPMTC</a:t>
            </a:r>
            <a:r>
              <a:rPr lang="ru-RU" sz="2000" dirty="0" smtClean="0"/>
              <a:t>(</a:t>
            </a:r>
            <a:r>
              <a:rPr lang="en-US" sz="2000" dirty="0" smtClean="0"/>
              <a:t>XXXX</a:t>
            </a:r>
            <a:r>
              <a:rPr lang="ru-RU" sz="2000" dirty="0" smtClean="0"/>
              <a:t>.</a:t>
            </a:r>
            <a:r>
              <a:rPr lang="en-US" sz="2000" dirty="0" smtClean="0"/>
              <a:t>XX</a:t>
            </a:r>
            <a:r>
              <a:rPr lang="ru-RU" sz="2000" dirty="0" smtClean="0"/>
              <a:t>.</a:t>
            </a:r>
            <a:r>
              <a:rPr lang="en-US" sz="2000" dirty="0" smtClean="0"/>
              <a:t>XX</a:t>
            </a:r>
            <a:r>
              <a:rPr lang="ru-RU" sz="2000" dirty="0" smtClean="0"/>
              <a:t>).</a:t>
            </a:r>
            <a:r>
              <a:rPr lang="en-US" sz="2000" dirty="0" err="1" smtClean="0"/>
              <a:t>xsn</a:t>
            </a:r>
            <a:r>
              <a:rPr lang="ru-RU" sz="2000" dirty="0" smtClean="0"/>
              <a:t>» произойдет попытка подключения к файлу </a:t>
            </a:r>
            <a:r>
              <a:rPr lang="en-US" sz="2000" dirty="0" smtClean="0"/>
              <a:t>organization.xml (</a:t>
            </a:r>
            <a:r>
              <a:rPr lang="ru-RU" sz="2000" dirty="0" smtClean="0"/>
              <a:t>файл </a:t>
            </a:r>
            <a:r>
              <a:rPr lang="ru-RU" sz="2000" dirty="0" smtClean="0">
                <a:hlinkClick r:id="rId2" action="ppaction://hlinksldjump"/>
              </a:rPr>
              <a:t>БД</a:t>
            </a:r>
            <a:r>
              <a:rPr lang="ru-RU" sz="2000" dirty="0" smtClean="0"/>
              <a:t> организаций</a:t>
            </a:r>
            <a:r>
              <a:rPr lang="en-US" sz="2000" dirty="0" smtClean="0"/>
              <a:t>)</a:t>
            </a:r>
            <a:r>
              <a:rPr lang="ru-RU" sz="2000" dirty="0" smtClean="0"/>
              <a:t>. При этом возможно (в зависимости от настроек параметров безопасности</a:t>
            </a:r>
            <a:r>
              <a:rPr lang="en-US" sz="2000" dirty="0" smtClean="0"/>
              <a:t>)</a:t>
            </a:r>
            <a:r>
              <a:rPr lang="ru-RU" sz="2000" dirty="0" smtClean="0"/>
              <a:t>, появится окно «Извещение системы безопасности </a:t>
            </a:r>
            <a:r>
              <a:rPr lang="en-US" sz="2000" dirty="0" smtClean="0"/>
              <a:t>Microsoft Office </a:t>
            </a:r>
            <a:r>
              <a:rPr lang="en-US" sz="2000" dirty="0" err="1" smtClean="0"/>
              <a:t>IntoPath</a:t>
            </a:r>
            <a:r>
              <a:rPr lang="ru-RU" sz="2000" dirty="0" smtClean="0"/>
              <a:t>». </a:t>
            </a:r>
          </a:p>
          <a:p>
            <a:pPr marL="0" indent="180975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 smtClean="0"/>
              <a:t>Для подключения файл</a:t>
            </a:r>
            <a:r>
              <a:rPr lang="en-US" sz="2000" dirty="0" smtClean="0"/>
              <a:t>a</a:t>
            </a:r>
            <a:r>
              <a:rPr lang="ru-RU" sz="2000" dirty="0" smtClean="0"/>
              <a:t> БД организаций необходимо нажать кнопку «Да» (по умолчанию активна кнопка «Нет»). </a:t>
            </a:r>
          </a:p>
          <a:p>
            <a:pPr marL="0" indent="180975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 smtClean="0"/>
              <a:t>В случае появления других окон следует обратиться к Вашему системному администратору.</a:t>
            </a:r>
            <a:endParaRPr lang="ru-RU" sz="2000" dirty="0"/>
          </a:p>
        </p:txBody>
      </p:sp>
      <p:pic>
        <p:nvPicPr>
          <p:cNvPr id="7" name="Рисунок 6" descr="Подключение к данным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3476469"/>
            <a:ext cx="6072230" cy="3336907"/>
          </a:xfrm>
          <a:prstGeom prst="rect">
            <a:avLst/>
          </a:prstGeom>
        </p:spPr>
      </p:pic>
      <p:sp>
        <p:nvSpPr>
          <p:cNvPr id="6" name="Номер слайда 29"/>
          <p:cNvSpPr txBox="1">
            <a:spLocks/>
          </p:cNvSpPr>
          <p:nvPr/>
        </p:nvSpPr>
        <p:spPr>
          <a:xfrm>
            <a:off x="8815388" y="6565900"/>
            <a:ext cx="328612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179388" y="836712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Общие положения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 (1)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27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0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1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2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Номер слайда 29"/>
          <p:cNvSpPr txBox="1">
            <a:spLocks/>
          </p:cNvSpPr>
          <p:nvPr/>
        </p:nvSpPr>
        <p:spPr>
          <a:xfrm>
            <a:off x="8815388" y="6565900"/>
            <a:ext cx="328612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9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3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4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sp>
        <p:nvSpPr>
          <p:cNvPr id="14" name="Flowchart: Alternate Process 5"/>
          <p:cNvSpPr/>
          <p:nvPr/>
        </p:nvSpPr>
        <p:spPr>
          <a:xfrm>
            <a:off x="357158" y="4005064"/>
            <a:ext cx="8501122" cy="247351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/>
              <a:t>Если с момента предыдущего открытия заявки изменились параметры организаций в базе данных организаций (файл </a:t>
            </a:r>
            <a:r>
              <a:rPr lang="en-US" sz="2000" dirty="0" smtClean="0"/>
              <a:t>organization.xml</a:t>
            </a:r>
            <a:r>
              <a:rPr lang="ru-RU" sz="2000" dirty="0" smtClean="0"/>
              <a:t>), выводится данное сообщение. Для актуализации параметров организаций в заявке необходимо  её сохранить</a:t>
            </a:r>
            <a:r>
              <a:rPr lang="en-US" sz="2000" dirty="0" smtClean="0"/>
              <a:t> (</a:t>
            </a:r>
            <a:r>
              <a:rPr lang="ru-RU" sz="2000" dirty="0" smtClean="0"/>
              <a:t> нажатием кнопки         на панели инструментов либо операцией </a:t>
            </a:r>
            <a:r>
              <a:rPr lang="ru-RU" sz="2000" dirty="0" smtClean="0">
                <a:hlinkClick r:id="rId4" action="ppaction://hlinksldjump"/>
              </a:rPr>
              <a:t>Файл\Сохранить как</a:t>
            </a:r>
            <a:r>
              <a:rPr lang="ru-RU" sz="2000" dirty="0" smtClean="0"/>
              <a:t> , если необходимо изменить имя файла заявки</a:t>
            </a:r>
            <a:r>
              <a:rPr lang="en-US" sz="2000" dirty="0" smtClean="0"/>
              <a:t>)</a:t>
            </a:r>
            <a:r>
              <a:rPr lang="ru-RU" sz="2000" dirty="0" smtClean="0"/>
              <a:t>. </a:t>
            </a:r>
          </a:p>
          <a:p>
            <a:r>
              <a:rPr lang="ru-RU" sz="2000" dirty="0" smtClean="0"/>
              <a:t>Если закрыть окно заявки без сохранения, то параметры организаций в заявке не будут актуализированы.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827584" y="1772816"/>
            <a:ext cx="7488832" cy="16561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79388" y="836712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Общие положения</a:t>
            </a:r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 (2)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1844824"/>
            <a:ext cx="724525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6376" y="4941168"/>
            <a:ext cx="316036" cy="331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0" y="1214422"/>
            <a:ext cx="91440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После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подключения к БД организаций отобразится общий вид шаблона заявки.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79388" y="980728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Общий вид шаблона заявки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27" name="Номер слайда 29"/>
          <p:cNvSpPr txBox="1">
            <a:spLocks/>
          </p:cNvSpPr>
          <p:nvPr/>
        </p:nvSpPr>
        <p:spPr>
          <a:xfrm>
            <a:off x="8815388" y="6565900"/>
            <a:ext cx="328612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9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3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4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6873" y="1706358"/>
            <a:ext cx="6395864" cy="501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Содержимое 27"/>
          <p:cNvGraphicFramePr>
            <a:graphicFrameLocks noGrp="1"/>
          </p:cNvGraphicFramePr>
          <p:nvPr>
            <p:ph idx="1"/>
          </p:nvPr>
        </p:nvGraphicFramePr>
        <p:xfrm>
          <a:off x="179512" y="1268760"/>
          <a:ext cx="882164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51520" y="836712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26" name="Номер слайда 29"/>
          <p:cNvSpPr txBox="1">
            <a:spLocks/>
          </p:cNvSpPr>
          <p:nvPr/>
        </p:nvSpPr>
        <p:spPr>
          <a:xfrm>
            <a:off x="8815388" y="6565900"/>
            <a:ext cx="328612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9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2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3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4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92500" lnSpcReduction="20000"/>
          </a:bodyPr>
          <a:lstStyle/>
          <a:p>
            <a:pPr marL="0" indent="180975" algn="just">
              <a:spcBef>
                <a:spcPts val="300"/>
              </a:spcBef>
              <a:buNone/>
            </a:pPr>
            <a:r>
              <a:rPr lang="ru-RU" sz="2800" dirty="0" smtClean="0"/>
              <a:t>Файл-шаблон заявки по ВТС содержит следующие классификаторы:</a:t>
            </a:r>
          </a:p>
          <a:p>
            <a:pPr algn="just">
              <a:spcBef>
                <a:spcPts val="300"/>
              </a:spcBef>
              <a:buFont typeface="Wingdings" pitchFamily="2" charset="2"/>
              <a:buChar char="q"/>
            </a:pPr>
            <a:r>
              <a:rPr lang="ru-RU" sz="2800" dirty="0" smtClean="0"/>
              <a:t> внешнеэкономические операции (не рассматриваемые в качестве таможенных процедур, предусмотренных таможенным законодательством, а определяющие цели ввоза или вывоза в соответствии с законодательством по экспортному контролю);</a:t>
            </a:r>
          </a:p>
          <a:p>
            <a:pPr>
              <a:spcBef>
                <a:spcPts val="300"/>
              </a:spcBef>
              <a:buFont typeface="Wingdings" pitchFamily="2" charset="2"/>
              <a:buChar char="q"/>
            </a:pPr>
            <a:r>
              <a:rPr lang="ru-RU" sz="2800" dirty="0" smtClean="0"/>
              <a:t> таможенный классификатор «Единицы измерения», соответствующий приложению 15 к решению Комиссии таможенного  союза № 378 от 20.09.2010;</a:t>
            </a:r>
          </a:p>
          <a:p>
            <a:pPr algn="just">
              <a:spcBef>
                <a:spcPts val="300"/>
              </a:spcBef>
              <a:buFont typeface="Wingdings" pitchFamily="2" charset="2"/>
              <a:buChar char="q"/>
            </a:pPr>
            <a:r>
              <a:rPr lang="ru-RU" sz="2800" dirty="0" smtClean="0"/>
              <a:t>перечень основных видов вооружения и военной техники по классификации ООН;</a:t>
            </a:r>
          </a:p>
          <a:p>
            <a:pPr algn="just">
              <a:spcBef>
                <a:spcPts val="300"/>
              </a:spcBef>
              <a:buFont typeface="Wingdings" pitchFamily="2" charset="2"/>
              <a:buChar char="q"/>
            </a:pPr>
            <a:r>
              <a:rPr lang="ru-RU" sz="2800" dirty="0" smtClean="0"/>
              <a:t>перечень легкого и стрелкового оружия по классификации ОБСЕ;</a:t>
            </a:r>
          </a:p>
          <a:p>
            <a:pPr algn="just">
              <a:spcBef>
                <a:spcPts val="300"/>
              </a:spcBef>
              <a:buFont typeface="Wingdings" pitchFamily="2" charset="2"/>
              <a:buChar char="q"/>
            </a:pPr>
            <a:r>
              <a:rPr lang="ru-RU" sz="2800" dirty="0" smtClean="0"/>
              <a:t>выдержки из классификаторов органов </a:t>
            </a:r>
            <a:r>
              <a:rPr lang="ru-RU" sz="2800" dirty="0" err="1" smtClean="0"/>
              <a:t>госуправления</a:t>
            </a:r>
            <a:r>
              <a:rPr lang="ru-RU" sz="2800" dirty="0" smtClean="0"/>
              <a:t> РБ и РФ.</a:t>
            </a:r>
          </a:p>
        </p:txBody>
      </p:sp>
      <p:sp>
        <p:nvSpPr>
          <p:cNvPr id="26" name="Номер слайда 29"/>
          <p:cNvSpPr txBox="1">
            <a:spLocks/>
          </p:cNvSpPr>
          <p:nvPr/>
        </p:nvSpPr>
        <p:spPr>
          <a:xfrm>
            <a:off x="8815388" y="6565900"/>
            <a:ext cx="328612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Rectangle 2"/>
          <p:cNvSpPr txBox="1">
            <a:spLocks noChangeArrowheads="1"/>
          </p:cNvSpPr>
          <p:nvPr/>
        </p:nvSpPr>
        <p:spPr>
          <a:xfrm>
            <a:off x="251520" y="836712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Классификаторы в составе шаблона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27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8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29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0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1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32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9"/>
          <p:cNvSpPr txBox="1">
            <a:spLocks/>
          </p:cNvSpPr>
          <p:nvPr/>
        </p:nvSpPr>
        <p:spPr>
          <a:xfrm>
            <a:off x="8815388" y="6565900"/>
            <a:ext cx="328612" cy="29210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0E2F93-0603-4005-8F1D-E0AD7132C8FB}" type="slidenum">
              <a:rPr kumimoji="0" lang="ru-RU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251520" y="836712"/>
            <a:ext cx="8785225" cy="3746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lnSpc>
                <a:spcPct val="80000"/>
              </a:lnSpc>
              <a:defRPr/>
            </a:pPr>
            <a:r>
              <a:rPr lang="ru-RU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ea typeface="+mn-ea"/>
                <a:cs typeface="+mn-cs"/>
              </a:rPr>
              <a:t>Ввод информации в шаблон</a:t>
            </a:r>
            <a:endParaRPr lang="ru-RU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  <a:cs typeface="+mn-cs"/>
            </a:endParaRPr>
          </a:p>
        </p:txBody>
      </p:sp>
      <p:pic>
        <p:nvPicPr>
          <p:cNvPr id="32" name="Picture 3" descr="S:\ИСУ ГВПК\ГВПК\Организации\ЦА ГВПК\Реквизиты\ГВПК_new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577" cy="1172718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6" name="Rectangle 2"/>
          <p:cNvSpPr txBox="1">
            <a:spLocks noChangeArrowheads="1"/>
          </p:cNvSpPr>
          <p:nvPr/>
        </p:nvSpPr>
        <p:spPr>
          <a:xfrm>
            <a:off x="2285984" y="44600"/>
            <a:ext cx="4071966" cy="680546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ИАС ВТС РБ-РФ</a:t>
            </a:r>
          </a:p>
        </p:txBody>
      </p:sp>
      <p:sp>
        <p:nvSpPr>
          <p:cNvPr id="37" name="Rectangle 2"/>
          <p:cNvSpPr txBox="1">
            <a:spLocks noChangeArrowheads="1"/>
          </p:cNvSpPr>
          <p:nvPr/>
        </p:nvSpPr>
        <p:spPr>
          <a:xfrm>
            <a:off x="1071538" y="107999"/>
            <a:ext cx="5588694" cy="5760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ts val="3400"/>
              </a:lnSpc>
              <a:defRPr/>
            </a:pP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ПОДГОТОВКА ЗАЯВОК ПО ВТС ВО ВФСЭК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pSp>
        <p:nvGrpSpPr>
          <p:cNvPr id="38" name="Группа 75"/>
          <p:cNvGrpSpPr/>
          <p:nvPr/>
        </p:nvGrpSpPr>
        <p:grpSpPr>
          <a:xfrm>
            <a:off x="7172306" y="107999"/>
            <a:ext cx="1936198" cy="669414"/>
            <a:chOff x="6282810" y="362425"/>
            <a:chExt cx="1936198" cy="669414"/>
          </a:xfrm>
        </p:grpSpPr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6282810" y="362425"/>
              <a:ext cx="1936198" cy="66941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>
              <a:defPPr>
                <a:defRPr lang="ru-RU"/>
              </a:defPPr>
              <a:lvl1pPr algn="ctr" eaLnBrk="0" fontAlgn="auto" hangingPunct="0">
                <a:lnSpc>
                  <a:spcPts val="1500"/>
                </a:lnSpc>
                <a:spcBef>
                  <a:spcPts val="0"/>
                </a:spcBef>
                <a:spcAft>
                  <a:spcPts val="0"/>
                </a:spcAft>
                <a:defRPr sz="1400" b="1">
                  <a:solidFill>
                    <a:schemeClr val="tx1"/>
                  </a:solidFill>
                  <a:effectLst>
                    <a:innerShdw blurRad="114300">
                      <a:prstClr val="black"/>
                    </a:innerShdw>
                  </a:effectLst>
                  <a:latin typeface="+mj-lt"/>
                </a:defRPr>
              </a:lvl1pPr>
              <a:lvl2pPr>
                <a:defRPr>
                  <a:solidFill>
                    <a:schemeClr val="tx1"/>
                  </a:solidFill>
                  <a:latin typeface="Arial" charset="0"/>
                </a:defRPr>
              </a:lvl2pPr>
              <a:lvl3pPr>
                <a:defRPr>
                  <a:solidFill>
                    <a:schemeClr val="tx1"/>
                  </a:solidFill>
                  <a:latin typeface="Arial" charset="0"/>
                </a:defRPr>
              </a:lvl3pPr>
              <a:lvl4pPr>
                <a:defRPr>
                  <a:solidFill>
                    <a:schemeClr val="tx1"/>
                  </a:solidFill>
                  <a:latin typeface="Arial" charset="0"/>
                </a:defRPr>
              </a:lvl4pPr>
              <a:lvl5pPr>
                <a:defRPr>
                  <a:solidFill>
                    <a:schemeClr val="tx1"/>
                  </a:solidFill>
                  <a:latin typeface="Arial" charset="0"/>
                </a:defRPr>
              </a:lvl5pPr>
              <a:lvl6pPr>
                <a:defRPr>
                  <a:solidFill>
                    <a:schemeClr val="tx1"/>
                  </a:solidFill>
                  <a:latin typeface="Arial" charset="0"/>
                </a:defRPr>
              </a:lvl6pPr>
              <a:lvl7pPr>
                <a:defRPr>
                  <a:solidFill>
                    <a:schemeClr val="tx1"/>
                  </a:solidFill>
                  <a:latin typeface="Arial" charset="0"/>
                </a:defRPr>
              </a:lvl7pPr>
              <a:lvl8pPr>
                <a:defRPr>
                  <a:solidFill>
                    <a:schemeClr val="tx1"/>
                  </a:solidFill>
                  <a:latin typeface="Arial" charset="0"/>
                </a:defRPr>
              </a:lvl8pPr>
              <a:lvl9pPr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endParaRPr lang="ru-RU" dirty="0"/>
            </a:p>
            <a:p>
              <a:endParaRPr lang="ru-RU" dirty="0"/>
            </a:p>
            <a:p>
              <a:endParaRPr lang="ru-RU" dirty="0"/>
            </a:p>
          </p:txBody>
        </p:sp>
        <p:pic>
          <p:nvPicPr>
            <p:cNvPr id="40" name="Picture 2" descr="S:\ИСУ ГВПК\ГВПК\Организации\АГАТ\логотип новый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340759" y="424952"/>
              <a:ext cx="1821143" cy="562472"/>
            </a:xfrm>
            <a:prstGeom prst="rect">
              <a:avLst/>
            </a:prstGeom>
            <a:noFill/>
          </p:spPr>
        </p:pic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3846" y="1196752"/>
            <a:ext cx="7073698" cy="554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Flowchart: Alternate Process 5"/>
          <p:cNvSpPr/>
          <p:nvPr/>
        </p:nvSpPr>
        <p:spPr>
          <a:xfrm>
            <a:off x="357158" y="5857892"/>
            <a:ext cx="8501122" cy="90872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Заполнение шаблона следует начать с выбора страны-поставщика. Для этого нажатием левой клавиши мыши открыть перечень и выбрать</a:t>
            </a:r>
            <a:r>
              <a:rPr lang="en-US" dirty="0" smtClean="0"/>
              <a:t> </a:t>
            </a:r>
            <a:r>
              <a:rPr lang="ru-RU" dirty="0" smtClean="0"/>
              <a:t>одну из двух стран.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05621" y="2488526"/>
            <a:ext cx="1014431" cy="5143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23791</TotalTime>
  <Words>1966</Words>
  <Application>Microsoft Office PowerPoint</Application>
  <PresentationFormat>Экран (4:3)</PresentationFormat>
  <Paragraphs>276</Paragraphs>
  <Slides>37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При сохранении заявки с ошибками заполнения или незаполненными обязательными полями будет выдано предупреждение, однако сохранение все равно можно будет произвести.</vt:lpstr>
      <vt:lpstr>Слайд 33</vt:lpstr>
      <vt:lpstr>Протокол импорта заявки</vt:lpstr>
      <vt:lpstr>Слайд 35</vt:lpstr>
      <vt:lpstr>Термины и определения</vt:lpstr>
      <vt:lpstr>Слайд 37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Файл-шаблон заявки по  ВТС</dc:title>
  <dc:subject>СИМО НСЭК РБ</dc:subject>
  <dc:creator>Кондрат Н.М.</dc:creator>
  <dc:description>Подготовка заявок во ВФСЭК в рамках договора о ВТС РБ-РФ. Учебно-методический материал для сотрудников внутрифирменных систем ЭК РБ.</dc:description>
  <cp:lastModifiedBy>Шмидов</cp:lastModifiedBy>
  <cp:revision>670</cp:revision>
  <dcterms:created xsi:type="dcterms:W3CDTF">2012-04-17T11:29:23Z</dcterms:created>
  <dcterms:modified xsi:type="dcterms:W3CDTF">2013-09-23T07:08:36Z</dcterms:modified>
</cp:coreProperties>
</file>